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5"/>
  </p:notesMasterIdLst>
  <p:handoutMasterIdLst>
    <p:handoutMasterId r:id="rId46"/>
  </p:handoutMasterIdLst>
  <p:sldIdLst>
    <p:sldId id="258" r:id="rId2"/>
    <p:sldId id="268" r:id="rId3"/>
    <p:sldId id="272" r:id="rId4"/>
    <p:sldId id="257" r:id="rId5"/>
    <p:sldId id="259" r:id="rId6"/>
    <p:sldId id="260" r:id="rId7"/>
    <p:sldId id="277" r:id="rId8"/>
    <p:sldId id="261" r:id="rId9"/>
    <p:sldId id="306" r:id="rId10"/>
    <p:sldId id="318" r:id="rId11"/>
    <p:sldId id="317" r:id="rId12"/>
    <p:sldId id="319" r:id="rId13"/>
    <p:sldId id="312" r:id="rId14"/>
    <p:sldId id="307" r:id="rId15"/>
    <p:sldId id="281" r:id="rId16"/>
    <p:sldId id="280" r:id="rId17"/>
    <p:sldId id="273" r:id="rId18"/>
    <p:sldId id="262" r:id="rId19"/>
    <p:sldId id="313" r:id="rId20"/>
    <p:sldId id="275" r:id="rId21"/>
    <p:sldId id="264" r:id="rId22"/>
    <p:sldId id="276" r:id="rId23"/>
    <p:sldId id="311" r:id="rId24"/>
    <p:sldId id="266" r:id="rId25"/>
    <p:sldId id="284" r:id="rId26"/>
    <p:sldId id="265" r:id="rId27"/>
    <p:sldId id="314" r:id="rId28"/>
    <p:sldId id="267" r:id="rId29"/>
    <p:sldId id="303" r:id="rId30"/>
    <p:sldId id="289" r:id="rId31"/>
    <p:sldId id="293" r:id="rId32"/>
    <p:sldId id="290" r:id="rId33"/>
    <p:sldId id="291" r:id="rId34"/>
    <p:sldId id="301" r:id="rId35"/>
    <p:sldId id="294" r:id="rId36"/>
    <p:sldId id="304" r:id="rId37"/>
    <p:sldId id="309" r:id="rId38"/>
    <p:sldId id="296" r:id="rId39"/>
    <p:sldId id="297" r:id="rId40"/>
    <p:sldId id="298" r:id="rId41"/>
    <p:sldId id="320" r:id="rId42"/>
    <p:sldId id="316" r:id="rId43"/>
    <p:sldId id="315" r:id="rId44"/>
  </p:sldIdLst>
  <p:sldSz cx="9144000" cy="6858000" type="screen4x3"/>
  <p:notesSz cx="6997700" cy="9283700"/>
  <p:defaultTextStyle>
    <a:defPPr>
      <a:defRPr lang="fr-FR"/>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A50021"/>
    <a:srgbClr val="FFFF99"/>
    <a:srgbClr val="DDDDDD"/>
    <a:srgbClr val="FF00FF"/>
    <a:srgbClr val="6600CC"/>
    <a:srgbClr val="6699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54" d="100"/>
          <a:sy n="154" d="100"/>
        </p:scale>
        <p:origin x="2004" y="13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image" Target="../media/image5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35081705-4CB6-42D6-A780-22CB8A978B4F}"/>
              </a:ext>
            </a:extLst>
          </p:cNvPr>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defRPr>
            </a:lvl1pPr>
          </a:lstStyle>
          <a:p>
            <a:pPr>
              <a:defRPr/>
            </a:pPr>
            <a:endParaRPr lang="fr-FR"/>
          </a:p>
        </p:txBody>
      </p:sp>
      <p:sp>
        <p:nvSpPr>
          <p:cNvPr id="80899" name="Rectangle 3">
            <a:extLst>
              <a:ext uri="{FF2B5EF4-FFF2-40B4-BE49-F238E27FC236}">
                <a16:creationId xmlns:a16="http://schemas.microsoft.com/office/drawing/2014/main" id="{DCA0342B-A572-4746-B261-CDAA417D9FFB}"/>
              </a:ext>
            </a:extLst>
          </p:cNvPr>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defRPr>
            </a:lvl1pPr>
          </a:lstStyle>
          <a:p>
            <a:pPr>
              <a:defRPr/>
            </a:pPr>
            <a:endParaRPr lang="fr-FR"/>
          </a:p>
        </p:txBody>
      </p:sp>
      <p:sp>
        <p:nvSpPr>
          <p:cNvPr id="80900" name="Rectangle 4">
            <a:extLst>
              <a:ext uri="{FF2B5EF4-FFF2-40B4-BE49-F238E27FC236}">
                <a16:creationId xmlns:a16="http://schemas.microsoft.com/office/drawing/2014/main" id="{A806B240-D6AC-4C2E-AFA8-72E723D1C768}"/>
              </a:ext>
            </a:extLst>
          </p:cNvPr>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defRPr>
            </a:lvl1pPr>
          </a:lstStyle>
          <a:p>
            <a:pPr>
              <a:defRPr/>
            </a:pPr>
            <a:endParaRPr lang="fr-FR"/>
          </a:p>
        </p:txBody>
      </p:sp>
      <p:sp>
        <p:nvSpPr>
          <p:cNvPr id="80901" name="Rectangle 5">
            <a:extLst>
              <a:ext uri="{FF2B5EF4-FFF2-40B4-BE49-F238E27FC236}">
                <a16:creationId xmlns:a16="http://schemas.microsoft.com/office/drawing/2014/main" id="{AA9C72C6-FDCD-4E4B-8B7A-DCA8049C2CF3}"/>
              </a:ext>
            </a:extLst>
          </p:cNvPr>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95E0FFB-E872-4732-93A1-815BD5B652F4}" type="slidenum">
              <a:rPr lang="fr-FR" altLang="en-US"/>
              <a:pPr/>
              <a:t>‹#›</a:t>
            </a:fld>
            <a:endParaRPr lang="fr-FR"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9BB07AF5-19A4-476A-84E2-971ED96267F7}"/>
              </a:ext>
            </a:extLst>
          </p:cNvPr>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defRPr>
            </a:lvl1pPr>
          </a:lstStyle>
          <a:p>
            <a:pPr>
              <a:defRPr/>
            </a:pPr>
            <a:endParaRPr lang="fr-FR"/>
          </a:p>
        </p:txBody>
      </p:sp>
      <p:sp>
        <p:nvSpPr>
          <p:cNvPr id="31747" name="Rectangle 3">
            <a:extLst>
              <a:ext uri="{FF2B5EF4-FFF2-40B4-BE49-F238E27FC236}">
                <a16:creationId xmlns:a16="http://schemas.microsoft.com/office/drawing/2014/main" id="{9299058A-24F1-46CC-BBBE-E6111193DA3A}"/>
              </a:ext>
            </a:extLst>
          </p:cNvPr>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defRPr>
            </a:lvl1pPr>
          </a:lstStyle>
          <a:p>
            <a:pPr>
              <a:defRPr/>
            </a:pPr>
            <a:endParaRPr lang="fr-FR"/>
          </a:p>
        </p:txBody>
      </p:sp>
      <p:sp>
        <p:nvSpPr>
          <p:cNvPr id="18436" name="Rectangle 4">
            <a:extLst>
              <a:ext uri="{FF2B5EF4-FFF2-40B4-BE49-F238E27FC236}">
                <a16:creationId xmlns:a16="http://schemas.microsoft.com/office/drawing/2014/main" id="{AA8B9077-29F4-40FD-80B4-9CAB995D2D71}"/>
              </a:ext>
            </a:extLst>
          </p:cNvPr>
          <p:cNvSpPr>
            <a:spLocks noRo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9" name="Rectangle 5">
            <a:extLst>
              <a:ext uri="{FF2B5EF4-FFF2-40B4-BE49-F238E27FC236}">
                <a16:creationId xmlns:a16="http://schemas.microsoft.com/office/drawing/2014/main" id="{A8D41C77-71E7-4D83-8F8F-58F45741AC78}"/>
              </a:ext>
            </a:extLst>
          </p:cNvPr>
          <p:cNvSpPr>
            <a:spLocks noGrp="1" noChangeArrowheads="1"/>
          </p:cNvSpPr>
          <p:nvPr>
            <p:ph type="body" sz="quarter" idx="3"/>
          </p:nvPr>
        </p:nvSpPr>
        <p:spPr bwMode="auto">
          <a:xfrm>
            <a:off x="700088" y="4408488"/>
            <a:ext cx="5597525" cy="4178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Click to edit Master text styles</a:t>
            </a:r>
          </a:p>
          <a:p>
            <a:pPr lvl="1"/>
            <a:r>
              <a:rPr lang="fr-FR" noProof="0"/>
              <a:t>Second level</a:t>
            </a:r>
          </a:p>
          <a:p>
            <a:pPr lvl="2"/>
            <a:r>
              <a:rPr lang="fr-FR" noProof="0"/>
              <a:t>Third level</a:t>
            </a:r>
          </a:p>
          <a:p>
            <a:pPr lvl="3"/>
            <a:r>
              <a:rPr lang="fr-FR" noProof="0"/>
              <a:t>Fourth level</a:t>
            </a:r>
          </a:p>
          <a:p>
            <a:pPr lvl="4"/>
            <a:r>
              <a:rPr lang="fr-FR" noProof="0"/>
              <a:t>Fifth level</a:t>
            </a:r>
          </a:p>
        </p:txBody>
      </p:sp>
      <p:sp>
        <p:nvSpPr>
          <p:cNvPr id="31750" name="Rectangle 6">
            <a:extLst>
              <a:ext uri="{FF2B5EF4-FFF2-40B4-BE49-F238E27FC236}">
                <a16:creationId xmlns:a16="http://schemas.microsoft.com/office/drawing/2014/main" id="{05DC3314-5A52-4AB1-A2AC-F56ED43CE19D}"/>
              </a:ext>
            </a:extLst>
          </p:cNvPr>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defRPr>
            </a:lvl1pPr>
          </a:lstStyle>
          <a:p>
            <a:pPr>
              <a:defRPr/>
            </a:pPr>
            <a:endParaRPr lang="fr-FR"/>
          </a:p>
        </p:txBody>
      </p:sp>
      <p:sp>
        <p:nvSpPr>
          <p:cNvPr id="31751" name="Rectangle 7">
            <a:extLst>
              <a:ext uri="{FF2B5EF4-FFF2-40B4-BE49-F238E27FC236}">
                <a16:creationId xmlns:a16="http://schemas.microsoft.com/office/drawing/2014/main" id="{34F0D142-D2DB-4444-A183-0D97AF3049D4}"/>
              </a:ext>
            </a:extLst>
          </p:cNvPr>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5582D4C-BD21-45C0-A991-576F2BC78049}" type="slidenum">
              <a:rPr lang="fr-FR" altLang="en-US"/>
              <a:pPr/>
              <a:t>‹#›</a:t>
            </a:fld>
            <a:endParaRPr lang="fr-FR"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E760018A-BFE0-4FF5-A8D4-D24ABADF7F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EA56092-F8C2-4626-BB1C-6450FE449926}" type="slidenum">
              <a:rPr lang="fr-FR" altLang="en-US" sz="1200"/>
              <a:pPr eaLnBrk="1" hangingPunct="1"/>
              <a:t>1</a:t>
            </a:fld>
            <a:endParaRPr lang="fr-FR" altLang="en-US" sz="1200"/>
          </a:p>
        </p:txBody>
      </p:sp>
      <p:sp>
        <p:nvSpPr>
          <p:cNvPr id="20483" name="Rectangle 2">
            <a:extLst>
              <a:ext uri="{FF2B5EF4-FFF2-40B4-BE49-F238E27FC236}">
                <a16:creationId xmlns:a16="http://schemas.microsoft.com/office/drawing/2014/main" id="{B704D9F7-B92B-4368-969D-6DEFB5107B13}"/>
              </a:ext>
            </a:extLst>
          </p:cNvPr>
          <p:cNvSpPr>
            <a:spLocks noRot="1" noChangeArrowheads="1" noTextEdit="1"/>
          </p:cNvSpPr>
          <p:nvPr>
            <p:ph type="sldImg"/>
          </p:nvPr>
        </p:nvSpPr>
        <p:spPr>
          <a:ln/>
        </p:spPr>
      </p:sp>
      <p:sp>
        <p:nvSpPr>
          <p:cNvPr id="20484" name="Rectangle 3">
            <a:extLst>
              <a:ext uri="{FF2B5EF4-FFF2-40B4-BE49-F238E27FC236}">
                <a16:creationId xmlns:a16="http://schemas.microsoft.com/office/drawing/2014/main" id="{89366587-7E73-49D0-AC8B-7C16FAF860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A0D906C9-02E8-4C90-931B-E054781025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CDEF0B7-FCB6-4141-8212-5B6A41B4335C}" type="slidenum">
              <a:rPr lang="fr-FR" altLang="en-US" sz="1200"/>
              <a:pPr eaLnBrk="1" hangingPunct="1"/>
              <a:t>3</a:t>
            </a:fld>
            <a:endParaRPr lang="fr-FR" altLang="en-US" sz="1200"/>
          </a:p>
        </p:txBody>
      </p:sp>
      <p:sp>
        <p:nvSpPr>
          <p:cNvPr id="23555" name="Rectangle 2">
            <a:extLst>
              <a:ext uri="{FF2B5EF4-FFF2-40B4-BE49-F238E27FC236}">
                <a16:creationId xmlns:a16="http://schemas.microsoft.com/office/drawing/2014/main" id="{570D3AD9-38EC-4C35-815D-FC39DFCCAD78}"/>
              </a:ext>
            </a:extLst>
          </p:cNvPr>
          <p:cNvSpPr>
            <a:spLocks noRot="1" noChangeArrowheads="1" noTextEdit="1"/>
          </p:cNvSpPr>
          <p:nvPr>
            <p:ph type="sldImg"/>
          </p:nvPr>
        </p:nvSpPr>
        <p:spPr>
          <a:ln/>
        </p:spPr>
      </p:sp>
      <p:sp>
        <p:nvSpPr>
          <p:cNvPr id="23556" name="Rectangle 3">
            <a:extLst>
              <a:ext uri="{FF2B5EF4-FFF2-40B4-BE49-F238E27FC236}">
                <a16:creationId xmlns:a16="http://schemas.microsoft.com/office/drawing/2014/main" id="{D0382CB6-81D5-47B1-BB21-5D603F1EB8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7B985EE4-79FE-4464-8B82-8817026DCE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63A0BA1-6AE5-42CA-A7C5-D7409DCFA0CE}" type="slidenum">
              <a:rPr lang="fr-FR" altLang="en-US" sz="1200"/>
              <a:pPr eaLnBrk="1" hangingPunct="1"/>
              <a:t>5</a:t>
            </a:fld>
            <a:endParaRPr lang="fr-FR" altLang="en-US" sz="1200"/>
          </a:p>
        </p:txBody>
      </p:sp>
      <p:sp>
        <p:nvSpPr>
          <p:cNvPr id="26627" name="Rectangle 2">
            <a:extLst>
              <a:ext uri="{FF2B5EF4-FFF2-40B4-BE49-F238E27FC236}">
                <a16:creationId xmlns:a16="http://schemas.microsoft.com/office/drawing/2014/main" id="{283C15AD-BD72-4D49-9A25-1A00082E58EF}"/>
              </a:ext>
            </a:extLst>
          </p:cNvPr>
          <p:cNvSpPr>
            <a:spLocks noRot="1" noChangeArrowheads="1" noTextEdit="1"/>
          </p:cNvSpPr>
          <p:nvPr>
            <p:ph type="sldImg"/>
          </p:nvPr>
        </p:nvSpPr>
        <p:spPr>
          <a:ln/>
        </p:spPr>
      </p:sp>
      <p:sp>
        <p:nvSpPr>
          <p:cNvPr id="26628" name="Rectangle 3">
            <a:extLst>
              <a:ext uri="{FF2B5EF4-FFF2-40B4-BE49-F238E27FC236}">
                <a16:creationId xmlns:a16="http://schemas.microsoft.com/office/drawing/2014/main" id="{AE76B141-7351-4937-8C3D-D703CF57D5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sz="500">
                <a:latin typeface="Arial" panose="020B0604020202020204" pitchFamily="34" charset="0"/>
                <a:ea typeface="ＭＳ Ｐゴシック" panose="020B0600070205080204" pitchFamily="34" charset="-128"/>
              </a:rPr>
              <a:t>Tropical wetlands are less studied than temperate wetlands</a:t>
            </a:r>
          </a:p>
          <a:p>
            <a:pPr lvl="1" eaLnBrk="1" hangingPunct="1"/>
            <a:r>
              <a:rPr lang="en-GB" altLang="en-US" sz="500">
                <a:latin typeface="Arial" panose="020B0604020202020204" pitchFamily="34" charset="0"/>
                <a:ea typeface="ＭＳ Ｐゴシック" panose="020B0600070205080204" pitchFamily="34" charset="-128"/>
              </a:rPr>
              <a:t>importance of their environmental functions (water storage, flood control and water quality improvement…)</a:t>
            </a:r>
          </a:p>
          <a:p>
            <a:pPr lvl="1" eaLnBrk="1" hangingPunct="1"/>
            <a:endParaRPr lang="en-GB" altLang="en-US" sz="500">
              <a:latin typeface="Arial" panose="020B0604020202020204" pitchFamily="34" charset="0"/>
              <a:ea typeface="ＭＳ Ｐゴシック" panose="020B0600070205080204" pitchFamily="34" charset="-128"/>
            </a:endParaRPr>
          </a:p>
          <a:p>
            <a:pPr eaLnBrk="1" hangingPunct="1"/>
            <a:r>
              <a:rPr lang="en-GB" altLang="en-US" sz="500">
                <a:latin typeface="Arial" panose="020B0604020202020204" pitchFamily="34" charset="0"/>
                <a:ea typeface="ＭＳ Ｐゴシック" panose="020B0600070205080204" pitchFamily="34" charset="-128"/>
              </a:rPr>
              <a:t>Tropical Natural freshwater wetland 	</a:t>
            </a:r>
          </a:p>
          <a:p>
            <a:pPr lvl="1" eaLnBrk="1" hangingPunct="1"/>
            <a:r>
              <a:rPr lang="en-GB" altLang="en-US" sz="500">
                <a:latin typeface="Arial" panose="020B0604020202020204" pitchFamily="34" charset="0"/>
                <a:ea typeface="ＭＳ Ｐゴシック" panose="020B0600070205080204" pitchFamily="34" charset="-128"/>
              </a:rPr>
              <a:t>Inventory/hydrological studies of natural tropical wetlands have been focused mainly on large systems</a:t>
            </a:r>
            <a:endParaRPr lang="fr-FR" altLang="en-US" sz="900">
              <a:latin typeface="Arial" panose="020B0604020202020204" pitchFamily="34" charset="0"/>
              <a:ea typeface="ＭＳ Ｐゴシック" panose="020B0600070205080204" pitchFamily="34" charset="-128"/>
            </a:endParaRPr>
          </a:p>
          <a:p>
            <a:pPr lvl="1" eaLnBrk="1" hangingPunct="1"/>
            <a:r>
              <a:rPr lang="en-GB" altLang="en-US" sz="500">
                <a:latin typeface="Arial" panose="020B0604020202020204" pitchFamily="34" charset="0"/>
                <a:ea typeface="ＭＳ Ｐゴシック" panose="020B0600070205080204" pitchFamily="34" charset="-128"/>
              </a:rPr>
              <a:t>abundance and ubiquitous distribution of small wetlands in the tropical landscape of Central America </a:t>
            </a:r>
          </a:p>
          <a:p>
            <a:pPr lvl="1" eaLnBrk="1" hangingPunct="1"/>
            <a:r>
              <a:rPr lang="en-GB" altLang="en-US" sz="500">
                <a:latin typeface="Arial" panose="020B0604020202020204" pitchFamily="34" charset="0"/>
                <a:ea typeface="ＭＳ Ｐゴシック" panose="020B0600070205080204" pitchFamily="34" charset="-128"/>
              </a:rPr>
              <a:t>generation of information on hydrology support public decision-making to maintain its sustainability. </a:t>
            </a:r>
          </a:p>
          <a:p>
            <a:pPr lvl="1" eaLnBrk="1" hangingPunct="1"/>
            <a:endParaRPr lang="en-GB" altLang="en-US" sz="500">
              <a:latin typeface="Arial" panose="020B0604020202020204" pitchFamily="34" charset="0"/>
              <a:ea typeface="ＭＳ Ｐゴシック" panose="020B0600070205080204" pitchFamily="34" charset="-128"/>
            </a:endParaRPr>
          </a:p>
          <a:p>
            <a:pPr lvl="1" eaLnBrk="1" hangingPunct="1"/>
            <a:r>
              <a:rPr lang="en-GB" altLang="en-US" sz="500">
                <a:latin typeface="Arial" panose="020B0604020202020204" pitchFamily="34" charset="0"/>
                <a:ea typeface="ＭＳ Ｐゴシック" panose="020B0600070205080204" pitchFamily="34" charset="-128"/>
              </a:rPr>
              <a:t>Our hypothesis is that the abundance and ubiquitous distribution of small wetlands in the tropical landscape of Central America reinforce the importance of their environmental functions (water storage, flood control and water quality improvement). In that sense, the present case study of a small wetland with no inlet and a regulated outlet will help to focus actions of investigation around the generation of information on hydrology to support public decision-making to maintain its sustainability. </a:t>
            </a:r>
          </a:p>
          <a:p>
            <a:pPr lvl="1" eaLnBrk="1" hangingPunct="1"/>
            <a:endParaRPr lang="en-GB" altLang="en-US" sz="500">
              <a:latin typeface="Arial" panose="020B0604020202020204" pitchFamily="34" charset="0"/>
              <a:ea typeface="ＭＳ Ｐゴシック" panose="020B0600070205080204" pitchFamily="34" charset="-128"/>
            </a:endParaRPr>
          </a:p>
          <a:p>
            <a:pPr eaLnBrk="1" hangingPunct="1"/>
            <a:r>
              <a:rPr lang="en-GB" altLang="en-US" sz="500">
                <a:latin typeface="Arial" panose="020B0604020202020204" pitchFamily="34" charset="0"/>
                <a:ea typeface="ＭＳ Ｐゴシック" panose="020B0600070205080204" pitchFamily="34" charset="-128"/>
              </a:rPr>
              <a:t>“La Reserva” wetland </a:t>
            </a:r>
          </a:p>
          <a:p>
            <a:pPr lvl="1" eaLnBrk="1" hangingPunct="1"/>
            <a:r>
              <a:rPr lang="en-GB" altLang="en-US" sz="600">
                <a:latin typeface="Arial" panose="020B0604020202020204" pitchFamily="34" charset="0"/>
                <a:ea typeface="ＭＳ Ｐゴシック" panose="020B0600070205080204" pitchFamily="34" charset="-128"/>
              </a:rPr>
              <a:t>Single </a:t>
            </a:r>
            <a:r>
              <a:rPr lang="en-GB" altLang="en-US" sz="500">
                <a:latin typeface="Arial" panose="020B0604020202020204" pitchFamily="34" charset="0"/>
                <a:ea typeface="ＭＳ Ｐゴシック" panose="020B0600070205080204" pitchFamily="34" charset="-128"/>
              </a:rPr>
              <a:t>regulated</a:t>
            </a:r>
            <a:r>
              <a:rPr lang="en-GB" altLang="en-US" sz="600">
                <a:latin typeface="Arial" panose="020B0604020202020204" pitchFamily="34" charset="0"/>
                <a:ea typeface="ＭＳ Ｐゴシック" panose="020B0600070205080204" pitchFamily="34" charset="-128"/>
              </a:rPr>
              <a:t> outlet</a:t>
            </a:r>
          </a:p>
          <a:p>
            <a:pPr lvl="1" eaLnBrk="1" hangingPunct="1"/>
            <a:r>
              <a:rPr lang="en-GB" altLang="en-US" sz="600">
                <a:latin typeface="Arial" panose="020B0604020202020204" pitchFamily="34" charset="0"/>
                <a:ea typeface="ＭＳ Ｐゴシック" panose="020B0600070205080204" pitchFamily="34" charset="-128"/>
              </a:rPr>
              <a:t>No specific inlet</a:t>
            </a:r>
          </a:p>
          <a:p>
            <a:pPr lvl="1" eaLnBrk="1" hangingPunct="1"/>
            <a:r>
              <a:rPr lang="en-GB" altLang="en-US" sz="600">
                <a:latin typeface="Arial" panose="020B0604020202020204" pitchFamily="34" charset="0"/>
                <a:ea typeface="ＭＳ Ｐゴシック" panose="020B0600070205080204" pitchFamily="34" charset="-128"/>
              </a:rPr>
              <a:t>Small area (</a:t>
            </a:r>
            <a:r>
              <a:rPr lang="en-US" altLang="en-US" sz="600">
                <a:latin typeface="Arial" panose="020B0604020202020204" pitchFamily="34" charset="0"/>
                <a:ea typeface="ＭＳ Ｐゴシック" panose="020B0600070205080204" pitchFamily="34" charset="-128"/>
              </a:rPr>
              <a:t>9 </a:t>
            </a:r>
            <a:r>
              <a:rPr lang="en-GB" altLang="en-US" sz="600">
                <a:latin typeface="Arial" panose="020B0604020202020204" pitchFamily="34" charset="0"/>
                <a:ea typeface="ＭＳ Ｐゴシック" panose="020B0600070205080204" pitchFamily="34" charset="-128"/>
              </a:rPr>
              <a:t>ha)</a:t>
            </a:r>
            <a:endParaRPr lang="fr-FR" altLang="en-US" sz="500">
              <a:latin typeface="Arial" panose="020B0604020202020204" pitchFamily="34" charset="0"/>
              <a:ea typeface="ＭＳ Ｐゴシック" panose="020B0600070205080204" pitchFamily="34" charset="-128"/>
            </a:endParaRPr>
          </a:p>
          <a:p>
            <a:pPr lvl="1" eaLnBrk="1" hangingPunct="1"/>
            <a:endParaRPr lang="en-GB" altLang="en-US" sz="500">
              <a:latin typeface="Arial" panose="020B0604020202020204" pitchFamily="34" charset="0"/>
              <a:ea typeface="ＭＳ Ｐゴシック" panose="020B0600070205080204" pitchFamily="34" charset="-128"/>
            </a:endParaRPr>
          </a:p>
          <a:p>
            <a:pPr eaLnBrk="1" hangingPunct="1"/>
            <a:endParaRPr lang="en-GB" altLang="en-US" sz="800">
              <a:latin typeface="Arial" panose="020B0604020202020204" pitchFamily="34" charset="0"/>
              <a:ea typeface="ＭＳ Ｐゴシック" panose="020B0600070205080204" pitchFamily="34" charset="-128"/>
            </a:endParaRPr>
          </a:p>
          <a:p>
            <a:pPr eaLnBrk="1" hangingPunct="1"/>
            <a:endParaRPr lang="fr-FR"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45F1FBEC-FB2D-490B-9998-AE35C61C36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B8C6293-17C3-4B44-9076-4D17758137AA}" type="slidenum">
              <a:rPr lang="fr-FR" altLang="en-US" sz="1200"/>
              <a:pPr eaLnBrk="1" hangingPunct="1"/>
              <a:t>6</a:t>
            </a:fld>
            <a:endParaRPr lang="fr-FR" altLang="en-US" sz="1200"/>
          </a:p>
        </p:txBody>
      </p:sp>
      <p:sp>
        <p:nvSpPr>
          <p:cNvPr id="28675" name="Rectangle 2">
            <a:extLst>
              <a:ext uri="{FF2B5EF4-FFF2-40B4-BE49-F238E27FC236}">
                <a16:creationId xmlns:a16="http://schemas.microsoft.com/office/drawing/2014/main" id="{C2B0188D-B424-4FDC-BFAC-B919C8330ED3}"/>
              </a:ext>
            </a:extLst>
          </p:cNvPr>
          <p:cNvSpPr>
            <a:spLocks noRot="1" noChangeArrowheads="1" noTextEdit="1"/>
          </p:cNvSpPr>
          <p:nvPr>
            <p:ph type="sldImg"/>
          </p:nvPr>
        </p:nvSpPr>
        <p:spPr>
          <a:ln/>
        </p:spPr>
      </p:sp>
      <p:sp>
        <p:nvSpPr>
          <p:cNvPr id="28676" name="Rectangle 3">
            <a:extLst>
              <a:ext uri="{FF2B5EF4-FFF2-40B4-BE49-F238E27FC236}">
                <a16:creationId xmlns:a16="http://schemas.microsoft.com/office/drawing/2014/main" id="{3B09C74D-152D-43CD-80C6-F615A7F9E1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sz="800">
                <a:latin typeface="Arial" panose="020B0604020202020204" pitchFamily="34" charset="0"/>
                <a:ea typeface="ＭＳ Ｐゴシック" panose="020B0600070205080204" pitchFamily="34" charset="-128"/>
              </a:rPr>
              <a:t>Evaluate the spatially and temporally complex and dynamic hydrology of a natural wetland in the humid Tropics of the Atlantic region of Costa Rica </a:t>
            </a:r>
          </a:p>
          <a:p>
            <a:pPr eaLnBrk="1" hangingPunct="1"/>
            <a:endParaRPr lang="en-GB" altLang="en-US" sz="800">
              <a:latin typeface="Arial" panose="020B0604020202020204" pitchFamily="34" charset="0"/>
              <a:ea typeface="ＭＳ Ｐゴシック" panose="020B0600070205080204" pitchFamily="34" charset="-128"/>
            </a:endParaRPr>
          </a:p>
          <a:p>
            <a:pPr eaLnBrk="1" hangingPunct="1"/>
            <a:r>
              <a:rPr lang="en-GB" altLang="en-US" sz="800">
                <a:latin typeface="Arial" panose="020B0604020202020204" pitchFamily="34" charset="0"/>
                <a:ea typeface="ＭＳ Ｐゴシック" panose="020B0600070205080204" pitchFamily="34" charset="-128"/>
              </a:rPr>
              <a:t>Quantify and analyse the key components in the water balance</a:t>
            </a:r>
          </a:p>
          <a:p>
            <a:pPr eaLnBrk="1" hangingPunct="1"/>
            <a:endParaRPr lang="en-GB" altLang="en-US" sz="800">
              <a:latin typeface="Arial" panose="020B0604020202020204" pitchFamily="34" charset="0"/>
              <a:ea typeface="ＭＳ Ｐゴシック" panose="020B0600070205080204" pitchFamily="34" charset="-128"/>
            </a:endParaRPr>
          </a:p>
          <a:p>
            <a:pPr eaLnBrk="1" hangingPunct="1"/>
            <a:r>
              <a:rPr lang="en-GB" altLang="en-US" sz="800">
                <a:latin typeface="Arial" panose="020B0604020202020204" pitchFamily="34" charset="0"/>
                <a:ea typeface="ＭＳ Ｐゴシック" panose="020B0600070205080204" pitchFamily="34" charset="-128"/>
              </a:rPr>
              <a:t>Identify hydroperiod frequency and inter-annual water surface and storage variation during one year of water stages monitoring</a:t>
            </a:r>
          </a:p>
          <a:p>
            <a:pPr eaLnBrk="1" hangingPunct="1"/>
            <a:endParaRPr lang="en-GB" altLang="en-US" sz="800">
              <a:latin typeface="Arial" panose="020B0604020202020204" pitchFamily="34" charset="0"/>
              <a:ea typeface="ＭＳ Ｐゴシック" panose="020B0600070205080204" pitchFamily="34" charset="-128"/>
            </a:endParaRPr>
          </a:p>
          <a:p>
            <a:pPr eaLnBrk="1" hangingPunct="1"/>
            <a:r>
              <a:rPr lang="en-GB" altLang="en-US" sz="800">
                <a:latin typeface="Arial" panose="020B0604020202020204" pitchFamily="34" charset="0"/>
                <a:ea typeface="ＭＳ Ｐゴシック" panose="020B0600070205080204" pitchFamily="34" charset="-128"/>
              </a:rPr>
              <a:t>Assess the stability of the hydrologic response of the wetland as an indicator of predominant wet and dry trends through the year and natural </a:t>
            </a:r>
            <a:r>
              <a:rPr lang="en-US" altLang="en-US" sz="800">
                <a:latin typeface="Arial" panose="020B0604020202020204" pitchFamily="34" charset="0"/>
                <a:ea typeface="ＭＳ Ｐゴシック" panose="020B0600070205080204" pitchFamily="34" charset="-128"/>
              </a:rPr>
              <a:t>water quality function </a:t>
            </a:r>
            <a:r>
              <a:rPr lang="en-GB" altLang="en-US" sz="800">
                <a:latin typeface="Arial" panose="020B0604020202020204" pitchFamily="34" charset="0"/>
                <a:ea typeface="ＭＳ Ｐゴシック" panose="020B0600070205080204" pitchFamily="34" charset="-128"/>
              </a:rPr>
              <a:t>potential.</a:t>
            </a:r>
            <a:endParaRPr lang="fr-FR" altLang="en-US" sz="800">
              <a:latin typeface="Arial" panose="020B0604020202020204" pitchFamily="34" charset="0"/>
              <a:ea typeface="ＭＳ Ｐゴシック" panose="020B0600070205080204" pitchFamily="34" charset="-128"/>
            </a:endParaRPr>
          </a:p>
          <a:p>
            <a:pPr eaLnBrk="1" hangingPunct="1"/>
            <a:endParaRPr lang="fr-FR"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922EBD1A-E0D6-4EC6-A133-0C142D6D43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82695A8-B17B-4792-9168-E136DE293402}" type="slidenum">
              <a:rPr lang="fr-FR" altLang="en-US" sz="1200"/>
              <a:pPr eaLnBrk="1" hangingPunct="1"/>
              <a:t>9</a:t>
            </a:fld>
            <a:endParaRPr lang="fr-FR" altLang="en-US" sz="1200"/>
          </a:p>
        </p:txBody>
      </p:sp>
      <p:sp>
        <p:nvSpPr>
          <p:cNvPr id="32771" name="Rectangle 2">
            <a:extLst>
              <a:ext uri="{FF2B5EF4-FFF2-40B4-BE49-F238E27FC236}">
                <a16:creationId xmlns:a16="http://schemas.microsoft.com/office/drawing/2014/main" id="{F1178120-F3A8-4BBE-93EF-3063E65D2779}"/>
              </a:ext>
            </a:extLst>
          </p:cNvPr>
          <p:cNvSpPr>
            <a:spLocks noRot="1" noChangeArrowheads="1" noTextEdit="1"/>
          </p:cNvSpPr>
          <p:nvPr>
            <p:ph type="sldImg"/>
          </p:nvPr>
        </p:nvSpPr>
        <p:spPr>
          <a:ln/>
        </p:spPr>
      </p:sp>
      <p:sp>
        <p:nvSpPr>
          <p:cNvPr id="32772" name="Rectangle 3">
            <a:extLst>
              <a:ext uri="{FF2B5EF4-FFF2-40B4-BE49-F238E27FC236}">
                <a16:creationId xmlns:a16="http://schemas.microsoft.com/office/drawing/2014/main" id="{53E5E6D1-A118-4D95-956A-1180EFC569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sz="700">
                <a:latin typeface="Arial" panose="020B0604020202020204" pitchFamily="34" charset="0"/>
                <a:ea typeface="ＭＳ Ｐゴシック" panose="020B0600070205080204" pitchFamily="34" charset="-128"/>
              </a:rPr>
              <a:t>Field instruments selection:</a:t>
            </a:r>
          </a:p>
          <a:p>
            <a:pPr eaLnBrk="1" hangingPunct="1"/>
            <a:r>
              <a:rPr lang="en-GB" altLang="en-US" sz="700">
                <a:latin typeface="Arial" panose="020B0604020202020204" pitchFamily="34" charset="0"/>
                <a:ea typeface="ＭＳ Ｐゴシック" panose="020B0600070205080204" pitchFamily="34" charset="-128"/>
              </a:rPr>
              <a:t> with special attention to the local conditions to ensure simplicity, easy maintenance, high accuracy and low cost</a:t>
            </a:r>
            <a:endParaRPr lang="fr-FR" altLang="en-US" sz="70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6D15C258-09A6-44CD-9528-865D7C40D9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B2C2F71-DA1E-48B7-B893-3506668E68B6}" type="slidenum">
              <a:rPr lang="fr-FR" altLang="en-US" sz="1200"/>
              <a:pPr eaLnBrk="1" hangingPunct="1"/>
              <a:t>10</a:t>
            </a:fld>
            <a:endParaRPr lang="fr-FR" altLang="en-US" sz="1200"/>
          </a:p>
        </p:txBody>
      </p:sp>
      <p:sp>
        <p:nvSpPr>
          <p:cNvPr id="34819" name="Rectangle 2">
            <a:extLst>
              <a:ext uri="{FF2B5EF4-FFF2-40B4-BE49-F238E27FC236}">
                <a16:creationId xmlns:a16="http://schemas.microsoft.com/office/drawing/2014/main" id="{50BB9BB9-4C0C-4BD3-B290-7690A64BFA31}"/>
              </a:ext>
            </a:extLst>
          </p:cNvPr>
          <p:cNvSpPr>
            <a:spLocks noRot="1" noChangeArrowheads="1" noTextEdit="1"/>
          </p:cNvSpPr>
          <p:nvPr>
            <p:ph type="sldImg"/>
          </p:nvPr>
        </p:nvSpPr>
        <p:spPr>
          <a:ln/>
        </p:spPr>
      </p:sp>
      <p:sp>
        <p:nvSpPr>
          <p:cNvPr id="34820" name="Rectangle 3">
            <a:extLst>
              <a:ext uri="{FF2B5EF4-FFF2-40B4-BE49-F238E27FC236}">
                <a16:creationId xmlns:a16="http://schemas.microsoft.com/office/drawing/2014/main" id="{7C6737D6-E0B8-4535-9BCA-62FDE3AA33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700">
                <a:latin typeface="Arial" panose="020B0604020202020204" pitchFamily="34" charset="0"/>
                <a:ea typeface="ＭＳ Ｐゴシック" panose="020B0600070205080204" pitchFamily="34" charset="-128"/>
              </a:rPr>
              <a:t>The Natural Resource Conservation Service</a:t>
            </a:r>
            <a:endParaRPr lang="fr-FR" altLang="en-US" sz="70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EB41DB4C-5141-4E39-B26C-0D94587BFA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D40B83C-73CA-4E17-9B5A-889E85D54BBB}" type="slidenum">
              <a:rPr lang="fr-FR" altLang="en-US" sz="1200"/>
              <a:pPr eaLnBrk="1" hangingPunct="1"/>
              <a:t>11</a:t>
            </a:fld>
            <a:endParaRPr lang="fr-FR" altLang="en-US" sz="1200"/>
          </a:p>
        </p:txBody>
      </p:sp>
      <p:sp>
        <p:nvSpPr>
          <p:cNvPr id="36867" name="Rectangle 2">
            <a:extLst>
              <a:ext uri="{FF2B5EF4-FFF2-40B4-BE49-F238E27FC236}">
                <a16:creationId xmlns:a16="http://schemas.microsoft.com/office/drawing/2014/main" id="{A114BA14-C4B1-4221-BD23-4D3D3085E598}"/>
              </a:ext>
            </a:extLst>
          </p:cNvPr>
          <p:cNvSpPr>
            <a:spLocks noRot="1" noChangeArrowheads="1" noTextEdit="1"/>
          </p:cNvSpPr>
          <p:nvPr>
            <p:ph type="sldImg"/>
          </p:nvPr>
        </p:nvSpPr>
        <p:spPr>
          <a:ln/>
        </p:spPr>
      </p:sp>
      <p:sp>
        <p:nvSpPr>
          <p:cNvPr id="36868" name="Rectangle 3">
            <a:extLst>
              <a:ext uri="{FF2B5EF4-FFF2-40B4-BE49-F238E27FC236}">
                <a16:creationId xmlns:a16="http://schemas.microsoft.com/office/drawing/2014/main" id="{138F9711-16BD-4FA5-9BC7-DD1DC224DC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700">
                <a:latin typeface="Arial" panose="020B0604020202020204" pitchFamily="34" charset="0"/>
                <a:ea typeface="ＭＳ Ｐゴシック" panose="020B0600070205080204" pitchFamily="34" charset="-128"/>
              </a:rPr>
              <a:t>The Natural Resource Conservation Service</a:t>
            </a:r>
            <a:endParaRPr lang="fr-FR" altLang="en-US" sz="70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320F0924-34D3-4B7D-BAF6-16DB69336C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4BBB9E2-9C5D-4893-B59A-51B0699FCE8A}" type="slidenum">
              <a:rPr lang="fr-FR" altLang="en-US" sz="1200"/>
              <a:pPr eaLnBrk="1" hangingPunct="1"/>
              <a:t>12</a:t>
            </a:fld>
            <a:endParaRPr lang="fr-FR" altLang="en-US" sz="1200"/>
          </a:p>
        </p:txBody>
      </p:sp>
      <p:sp>
        <p:nvSpPr>
          <p:cNvPr id="38915" name="Rectangle 2">
            <a:extLst>
              <a:ext uri="{FF2B5EF4-FFF2-40B4-BE49-F238E27FC236}">
                <a16:creationId xmlns:a16="http://schemas.microsoft.com/office/drawing/2014/main" id="{1D5165AA-EDDD-4B21-96F7-D63AA1A17C51}"/>
              </a:ext>
            </a:extLst>
          </p:cNvPr>
          <p:cNvSpPr>
            <a:spLocks noRot="1" noChangeArrowheads="1" noTextEdit="1"/>
          </p:cNvSpPr>
          <p:nvPr>
            <p:ph type="sldImg"/>
          </p:nvPr>
        </p:nvSpPr>
        <p:spPr>
          <a:ln/>
        </p:spPr>
      </p:sp>
      <p:sp>
        <p:nvSpPr>
          <p:cNvPr id="38916" name="Rectangle 3">
            <a:extLst>
              <a:ext uri="{FF2B5EF4-FFF2-40B4-BE49-F238E27FC236}">
                <a16:creationId xmlns:a16="http://schemas.microsoft.com/office/drawing/2014/main" id="{CE8D1F44-EA3E-4908-A2D5-D8B9DA1E7F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700">
                <a:latin typeface="Arial" panose="020B0604020202020204" pitchFamily="34" charset="0"/>
                <a:ea typeface="ＭＳ Ｐゴシック" panose="020B0600070205080204" pitchFamily="34" charset="-128"/>
              </a:rPr>
              <a:t>The Natural Resource Conservation Service</a:t>
            </a:r>
            <a:endParaRPr lang="fr-FR" altLang="en-US" sz="70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242E9FC1-FB28-41B9-AC84-A8714ADD34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8AE09DF-DEA2-41BD-A84B-EFD9D962A743}" type="slidenum">
              <a:rPr lang="fr-FR" altLang="en-US" sz="1200"/>
              <a:pPr eaLnBrk="1" hangingPunct="1"/>
              <a:t>13</a:t>
            </a:fld>
            <a:endParaRPr lang="fr-FR" altLang="en-US" sz="1200"/>
          </a:p>
        </p:txBody>
      </p:sp>
      <p:sp>
        <p:nvSpPr>
          <p:cNvPr id="40963" name="Rectangle 2">
            <a:extLst>
              <a:ext uri="{FF2B5EF4-FFF2-40B4-BE49-F238E27FC236}">
                <a16:creationId xmlns:a16="http://schemas.microsoft.com/office/drawing/2014/main" id="{64DCE1D4-3479-4125-8DC9-5AF5450AB7D9}"/>
              </a:ext>
            </a:extLst>
          </p:cNvPr>
          <p:cNvSpPr>
            <a:spLocks noRot="1" noChangeArrowheads="1" noTextEdit="1"/>
          </p:cNvSpPr>
          <p:nvPr>
            <p:ph type="sldImg"/>
          </p:nvPr>
        </p:nvSpPr>
        <p:spPr>
          <a:ln/>
        </p:spPr>
      </p:sp>
      <p:sp>
        <p:nvSpPr>
          <p:cNvPr id="40964" name="Rectangle 3">
            <a:extLst>
              <a:ext uri="{FF2B5EF4-FFF2-40B4-BE49-F238E27FC236}">
                <a16:creationId xmlns:a16="http://schemas.microsoft.com/office/drawing/2014/main" id="{86E4BED5-D10C-4EFE-886E-FBDD53DCDB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700">
                <a:latin typeface="Arial" panose="020B0604020202020204" pitchFamily="34" charset="0"/>
                <a:ea typeface="ＭＳ Ｐゴシック" panose="020B0600070205080204" pitchFamily="34" charset="-128"/>
              </a:rPr>
              <a:t>The Natural Resource Conservation Service</a:t>
            </a:r>
            <a:endParaRPr lang="fr-FR" altLang="en-US" sz="70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D1551593-4D82-4FB4-84CC-27F2BD51221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8426C81-4FA0-4B3E-B7DD-A760700FD36A}" type="slidenum">
              <a:rPr lang="fr-FR" altLang="en-US" sz="1200"/>
              <a:pPr eaLnBrk="1" hangingPunct="1"/>
              <a:t>25</a:t>
            </a:fld>
            <a:endParaRPr lang="fr-FR" altLang="en-US" sz="1200"/>
          </a:p>
        </p:txBody>
      </p:sp>
      <p:sp>
        <p:nvSpPr>
          <p:cNvPr id="54275" name="Rectangle 2">
            <a:extLst>
              <a:ext uri="{FF2B5EF4-FFF2-40B4-BE49-F238E27FC236}">
                <a16:creationId xmlns:a16="http://schemas.microsoft.com/office/drawing/2014/main" id="{1BC9465F-9CE1-40E1-BAEA-A26C23EBAC8B}"/>
              </a:ext>
            </a:extLst>
          </p:cNvPr>
          <p:cNvSpPr>
            <a:spLocks noRot="1" noChangeArrowheads="1" noTextEdit="1"/>
          </p:cNvSpPr>
          <p:nvPr>
            <p:ph type="sldImg"/>
          </p:nvPr>
        </p:nvSpPr>
        <p:spPr>
          <a:ln/>
        </p:spPr>
      </p:sp>
      <p:sp>
        <p:nvSpPr>
          <p:cNvPr id="54276" name="Rectangle 3">
            <a:extLst>
              <a:ext uri="{FF2B5EF4-FFF2-40B4-BE49-F238E27FC236}">
                <a16:creationId xmlns:a16="http://schemas.microsoft.com/office/drawing/2014/main" id="{B803F08A-EFDE-4EC5-8B09-457C67B798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sz="800">
                <a:latin typeface="Arial" panose="020B0604020202020204" pitchFamily="34" charset="0"/>
                <a:ea typeface="ＭＳ Ｐゴシック" panose="020B0600070205080204" pitchFamily="34" charset="-128"/>
              </a:rPr>
              <a:t>Small flooding</a:t>
            </a:r>
            <a:r>
              <a:rPr lang="fr-FR" altLang="en-US" sz="800">
                <a:latin typeface="Arial" panose="020B0604020202020204" pitchFamily="34" charset="0"/>
                <a:ea typeface="ＭＳ Ｐゴシック" panose="020B0600070205080204" pitchFamily="34" charset="-128"/>
              </a:rPr>
              <a:t> </a:t>
            </a:r>
            <a:r>
              <a:rPr lang="en-GB" altLang="en-US" sz="800">
                <a:latin typeface="Arial" panose="020B0604020202020204" pitchFamily="34" charset="0"/>
                <a:ea typeface="ＭＳ Ｐゴシック" panose="020B0600070205080204" pitchFamily="34" charset="-128"/>
              </a:rPr>
              <a:t>variation : </a:t>
            </a:r>
          </a:p>
          <a:p>
            <a:pPr eaLnBrk="1" hangingPunct="1"/>
            <a:r>
              <a:rPr lang="en-GB" altLang="en-US" sz="800">
                <a:latin typeface="Arial" panose="020B0604020202020204" pitchFamily="34" charset="0"/>
                <a:ea typeface="ＭＳ Ｐゴシック" panose="020B0600070205080204" pitchFamily="34" charset="-128"/>
              </a:rPr>
              <a:t>Middle-lower : 10.7%</a:t>
            </a:r>
          </a:p>
          <a:p>
            <a:pPr eaLnBrk="1" hangingPunct="1"/>
            <a:r>
              <a:rPr lang="en-GB" altLang="en-US" sz="800">
                <a:latin typeface="Arial" panose="020B0604020202020204" pitchFamily="34" charset="0"/>
                <a:ea typeface="ＭＳ Ｐゴシック" panose="020B0600070205080204" pitchFamily="34" charset="-128"/>
              </a:rPr>
              <a:t>Middle-Upper : 3.9%</a:t>
            </a:r>
          </a:p>
          <a:p>
            <a:pPr eaLnBrk="1" hangingPunct="1"/>
            <a:r>
              <a:rPr lang="en-GB" altLang="en-US" sz="800">
                <a:latin typeface="Arial" panose="020B0604020202020204" pitchFamily="34" charset="0"/>
                <a:ea typeface="ＭＳ Ｐゴシック" panose="020B0600070205080204" pitchFamily="34" charset="-128"/>
              </a:rPr>
              <a:t>Upper-Lower : 16.5%</a:t>
            </a:r>
          </a:p>
          <a:p>
            <a:pPr eaLnBrk="1" hangingPunct="1"/>
            <a:r>
              <a:rPr lang="en-GB" altLang="en-US" sz="800">
                <a:latin typeface="Arial" panose="020B0604020202020204" pitchFamily="34" charset="0"/>
                <a:ea typeface="ＭＳ Ｐゴシック" panose="020B0600070205080204" pitchFamily="34" charset="-128"/>
              </a:rPr>
              <a:t>Internal variation of water depth, variation of storage : </a:t>
            </a:r>
          </a:p>
          <a:p>
            <a:pPr eaLnBrk="1" hangingPunct="1"/>
            <a:r>
              <a:rPr lang="en-GB" altLang="en-US" sz="800">
                <a:latin typeface="Arial" panose="020B0604020202020204" pitchFamily="34" charset="0"/>
                <a:ea typeface="ＭＳ Ｐゴシック" panose="020B0600070205080204" pitchFamily="34" charset="-128"/>
              </a:rPr>
              <a:t>Middle-lower : 19.1%</a:t>
            </a:r>
          </a:p>
          <a:p>
            <a:pPr eaLnBrk="1" hangingPunct="1"/>
            <a:r>
              <a:rPr lang="en-GB" altLang="en-US" sz="800">
                <a:latin typeface="Arial" panose="020B0604020202020204" pitchFamily="34" charset="0"/>
                <a:ea typeface="ＭＳ Ｐゴシック" panose="020B0600070205080204" pitchFamily="34" charset="-128"/>
              </a:rPr>
              <a:t>Middle-Upper : 6.4%</a:t>
            </a:r>
          </a:p>
          <a:p>
            <a:pPr eaLnBrk="1" hangingPunct="1"/>
            <a:r>
              <a:rPr lang="en-GB" altLang="en-US" sz="800">
                <a:latin typeface="Arial" panose="020B0604020202020204" pitchFamily="34" charset="0"/>
                <a:ea typeface="ＭＳ Ｐゴシック" panose="020B0600070205080204" pitchFamily="34" charset="-128"/>
              </a:rPr>
              <a:t>Upper-Lower : 24.2%</a:t>
            </a:r>
            <a:endParaRPr lang="fr-FR" altLang="en-US" sz="800">
              <a:latin typeface="Arial" panose="020B0604020202020204" pitchFamily="34" charset="0"/>
              <a:ea typeface="ＭＳ Ｐゴシック" panose="020B0600070205080204" pitchFamily="34" charset="-128"/>
            </a:endParaRPr>
          </a:p>
          <a:p>
            <a:pPr eaLnBrk="1" hangingPunct="1"/>
            <a:endParaRPr lang="fr-FR"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E87EB7DB-7C3C-4696-856B-E18712BA93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1C21A84-D746-4156-87F2-82BFBE6FC945}" type="slidenum">
              <a:rPr lang="fr-FR" altLang="en-US" sz="1200"/>
              <a:pPr eaLnBrk="1" hangingPunct="1"/>
              <a:t>26</a:t>
            </a:fld>
            <a:endParaRPr lang="fr-FR" altLang="en-US" sz="1200"/>
          </a:p>
        </p:txBody>
      </p:sp>
      <p:sp>
        <p:nvSpPr>
          <p:cNvPr id="56323" name="Rectangle 2">
            <a:extLst>
              <a:ext uri="{FF2B5EF4-FFF2-40B4-BE49-F238E27FC236}">
                <a16:creationId xmlns:a16="http://schemas.microsoft.com/office/drawing/2014/main" id="{D48CA188-CCAA-4229-A268-8CF2101C253C}"/>
              </a:ext>
            </a:extLst>
          </p:cNvPr>
          <p:cNvSpPr>
            <a:spLocks noRot="1" noChangeArrowheads="1" noTextEdit="1"/>
          </p:cNvSpPr>
          <p:nvPr>
            <p:ph type="sldImg"/>
          </p:nvPr>
        </p:nvSpPr>
        <p:spPr>
          <a:ln/>
        </p:spPr>
      </p:sp>
      <p:sp>
        <p:nvSpPr>
          <p:cNvPr id="56324" name="Rectangle 3">
            <a:extLst>
              <a:ext uri="{FF2B5EF4-FFF2-40B4-BE49-F238E27FC236}">
                <a16:creationId xmlns:a16="http://schemas.microsoft.com/office/drawing/2014/main" id="{6EBC5240-F740-4E18-8B2E-B21C64EE29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CH" altLang="en-US">
                <a:latin typeface="Arial" panose="020B0604020202020204" pitchFamily="34" charset="0"/>
                <a:ea typeface="ＭＳ Ｐゴシック" panose="020B0600070205080204" pitchFamily="34" charset="-128"/>
              </a:rPr>
              <a:t>Area based first order k-C*model</a:t>
            </a:r>
            <a:endParaRPr lang="fr-FR"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6128982A-823B-4B23-A707-947763018F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B2A6D67-F1D5-43B5-8B9B-2A99F680AFCD}" type="slidenum">
              <a:rPr lang="fr-FR" altLang="en-US" sz="1200"/>
              <a:pPr eaLnBrk="1" hangingPunct="1"/>
              <a:t>27</a:t>
            </a:fld>
            <a:endParaRPr lang="fr-FR" altLang="en-US" sz="1200"/>
          </a:p>
        </p:txBody>
      </p:sp>
      <p:sp>
        <p:nvSpPr>
          <p:cNvPr id="58371" name="Rectangle 2">
            <a:extLst>
              <a:ext uri="{FF2B5EF4-FFF2-40B4-BE49-F238E27FC236}">
                <a16:creationId xmlns:a16="http://schemas.microsoft.com/office/drawing/2014/main" id="{DD55F2BC-748F-4A8C-8DB7-5080E1552AA1}"/>
              </a:ext>
            </a:extLst>
          </p:cNvPr>
          <p:cNvSpPr>
            <a:spLocks noRot="1" noChangeArrowheads="1" noTextEdit="1"/>
          </p:cNvSpPr>
          <p:nvPr>
            <p:ph type="sldImg"/>
          </p:nvPr>
        </p:nvSpPr>
        <p:spPr>
          <a:ln/>
        </p:spPr>
      </p:sp>
      <p:sp>
        <p:nvSpPr>
          <p:cNvPr id="58372" name="Rectangle 3">
            <a:extLst>
              <a:ext uri="{FF2B5EF4-FFF2-40B4-BE49-F238E27FC236}">
                <a16:creationId xmlns:a16="http://schemas.microsoft.com/office/drawing/2014/main" id="{1D7E83AC-7E6C-45B4-86C6-16B775FCF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CH" altLang="en-US">
                <a:latin typeface="Arial" panose="020B0604020202020204" pitchFamily="34" charset="0"/>
                <a:ea typeface="ＭＳ Ｐゴシック" panose="020B0600070205080204" pitchFamily="34" charset="-128"/>
              </a:rPr>
              <a:t>Area based first order k-C*model</a:t>
            </a:r>
            <a:endParaRPr lang="fr-FR" altLang="en-US">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43DAAF7-10AB-42FD-A669-5F60245683D8}"/>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618333A6-C6B2-4467-BDC0-B79509E74017}"/>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777F6575-AD02-46B0-9EF4-8364511F9D2F}"/>
              </a:ext>
            </a:extLst>
          </p:cNvPr>
          <p:cNvSpPr>
            <a:spLocks noGrp="1" noChangeArrowheads="1"/>
          </p:cNvSpPr>
          <p:nvPr>
            <p:ph type="sldNum" sz="quarter" idx="12"/>
          </p:nvPr>
        </p:nvSpPr>
        <p:spPr>
          <a:ln/>
        </p:spPr>
        <p:txBody>
          <a:bodyPr/>
          <a:lstStyle>
            <a:lvl1pPr>
              <a:defRPr/>
            </a:lvl1pPr>
          </a:lstStyle>
          <a:p>
            <a:fld id="{8E686E83-219B-489C-AE49-614193A64E80}" type="slidenum">
              <a:rPr lang="fr-FR" altLang="en-US"/>
              <a:pPr/>
              <a:t>‹#›</a:t>
            </a:fld>
            <a:endParaRPr lang="fr-FR" altLang="en-US"/>
          </a:p>
        </p:txBody>
      </p:sp>
    </p:spTree>
    <p:extLst>
      <p:ext uri="{BB962C8B-B14F-4D97-AF65-F5344CB8AC3E}">
        <p14:creationId xmlns:p14="http://schemas.microsoft.com/office/powerpoint/2010/main" val="1924084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D975DC2-717F-47FC-B2F9-4244958C59AA}"/>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6B3A39DE-9977-4869-9E79-E6BBC1B81DAE}"/>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8E54B40D-6742-4809-9DDF-26EDF3F86108}"/>
              </a:ext>
            </a:extLst>
          </p:cNvPr>
          <p:cNvSpPr>
            <a:spLocks noGrp="1" noChangeArrowheads="1"/>
          </p:cNvSpPr>
          <p:nvPr>
            <p:ph type="sldNum" sz="quarter" idx="12"/>
          </p:nvPr>
        </p:nvSpPr>
        <p:spPr>
          <a:ln/>
        </p:spPr>
        <p:txBody>
          <a:bodyPr/>
          <a:lstStyle>
            <a:lvl1pPr>
              <a:defRPr/>
            </a:lvl1pPr>
          </a:lstStyle>
          <a:p>
            <a:fld id="{C033F00F-270C-4763-92ED-F73D382345CF}" type="slidenum">
              <a:rPr lang="fr-FR" altLang="en-US"/>
              <a:pPr/>
              <a:t>‹#›</a:t>
            </a:fld>
            <a:endParaRPr lang="fr-FR" altLang="en-US"/>
          </a:p>
        </p:txBody>
      </p:sp>
    </p:spTree>
    <p:extLst>
      <p:ext uri="{BB962C8B-B14F-4D97-AF65-F5344CB8AC3E}">
        <p14:creationId xmlns:p14="http://schemas.microsoft.com/office/powerpoint/2010/main" val="1437798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06AD4F5-9241-4F34-AA36-EA3E6A95EC34}"/>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631E0261-CDC7-4079-B54E-A0CA6DDE1B0D}"/>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E6840C53-5770-4FE5-B4BA-9A0A6535426D}"/>
              </a:ext>
            </a:extLst>
          </p:cNvPr>
          <p:cNvSpPr>
            <a:spLocks noGrp="1" noChangeArrowheads="1"/>
          </p:cNvSpPr>
          <p:nvPr>
            <p:ph type="sldNum" sz="quarter" idx="12"/>
          </p:nvPr>
        </p:nvSpPr>
        <p:spPr>
          <a:ln/>
        </p:spPr>
        <p:txBody>
          <a:bodyPr/>
          <a:lstStyle>
            <a:lvl1pPr>
              <a:defRPr/>
            </a:lvl1pPr>
          </a:lstStyle>
          <a:p>
            <a:fld id="{82A7C15F-C03F-4FCD-BB0A-7A1E94FB3781}" type="slidenum">
              <a:rPr lang="fr-FR" altLang="en-US"/>
              <a:pPr/>
              <a:t>‹#›</a:t>
            </a:fld>
            <a:endParaRPr lang="fr-FR" altLang="en-US"/>
          </a:p>
        </p:txBody>
      </p:sp>
    </p:spTree>
    <p:extLst>
      <p:ext uri="{BB962C8B-B14F-4D97-AF65-F5344CB8AC3E}">
        <p14:creationId xmlns:p14="http://schemas.microsoft.com/office/powerpoint/2010/main" val="3660442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045D86A6-085E-437D-9098-559B7ECA7170}"/>
              </a:ext>
            </a:extLst>
          </p:cNvPr>
          <p:cNvSpPr>
            <a:spLocks noGrp="1" noChangeArrowheads="1"/>
          </p:cNvSpPr>
          <p:nvPr>
            <p:ph type="dt" sz="half" idx="10"/>
          </p:nvPr>
        </p:nvSpPr>
        <p:spPr>
          <a:ln/>
        </p:spPr>
        <p:txBody>
          <a:bodyPr/>
          <a:lstStyle>
            <a:lvl1pPr>
              <a:defRPr/>
            </a:lvl1pPr>
          </a:lstStyle>
          <a:p>
            <a:pPr>
              <a:defRPr/>
            </a:pPr>
            <a:endParaRPr lang="fr-FR"/>
          </a:p>
        </p:txBody>
      </p:sp>
      <p:sp>
        <p:nvSpPr>
          <p:cNvPr id="6" name="Rectangle 5">
            <a:extLst>
              <a:ext uri="{FF2B5EF4-FFF2-40B4-BE49-F238E27FC236}">
                <a16:creationId xmlns:a16="http://schemas.microsoft.com/office/drawing/2014/main" id="{F28422CD-099E-44E1-AFFE-ADE162E490BC}"/>
              </a:ext>
            </a:extLst>
          </p:cNvPr>
          <p:cNvSpPr>
            <a:spLocks noGrp="1" noChangeArrowheads="1"/>
          </p:cNvSpPr>
          <p:nvPr>
            <p:ph type="ftr" sz="quarter" idx="11"/>
          </p:nvPr>
        </p:nvSpPr>
        <p:spPr>
          <a:ln/>
        </p:spPr>
        <p:txBody>
          <a:bodyPr/>
          <a:lstStyle>
            <a:lvl1pPr>
              <a:defRPr/>
            </a:lvl1pPr>
          </a:lstStyle>
          <a:p>
            <a:pPr>
              <a:defRPr/>
            </a:pPr>
            <a:endParaRPr lang="fr-FR"/>
          </a:p>
        </p:txBody>
      </p:sp>
      <p:sp>
        <p:nvSpPr>
          <p:cNvPr id="7" name="Rectangle 6">
            <a:extLst>
              <a:ext uri="{FF2B5EF4-FFF2-40B4-BE49-F238E27FC236}">
                <a16:creationId xmlns:a16="http://schemas.microsoft.com/office/drawing/2014/main" id="{4A1157FC-7E0B-46EA-BAC1-D88894BEF317}"/>
              </a:ext>
            </a:extLst>
          </p:cNvPr>
          <p:cNvSpPr>
            <a:spLocks noGrp="1" noChangeArrowheads="1"/>
          </p:cNvSpPr>
          <p:nvPr>
            <p:ph type="sldNum" sz="quarter" idx="12"/>
          </p:nvPr>
        </p:nvSpPr>
        <p:spPr>
          <a:ln/>
        </p:spPr>
        <p:txBody>
          <a:bodyPr/>
          <a:lstStyle>
            <a:lvl1pPr>
              <a:defRPr/>
            </a:lvl1pPr>
          </a:lstStyle>
          <a:p>
            <a:fld id="{25417A2F-135F-4D67-BBC1-F04837150C7A}" type="slidenum">
              <a:rPr lang="fr-FR" altLang="en-US"/>
              <a:pPr/>
              <a:t>‹#›</a:t>
            </a:fld>
            <a:endParaRPr lang="fr-FR" altLang="en-US"/>
          </a:p>
        </p:txBody>
      </p:sp>
    </p:spTree>
    <p:extLst>
      <p:ext uri="{BB962C8B-B14F-4D97-AF65-F5344CB8AC3E}">
        <p14:creationId xmlns:p14="http://schemas.microsoft.com/office/powerpoint/2010/main" val="865052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6B37343-FE9F-4F2F-BB40-3E6EC840900F}"/>
              </a:ext>
            </a:extLst>
          </p:cNvPr>
          <p:cNvSpPr>
            <a:spLocks noGrp="1" noChangeArrowheads="1"/>
          </p:cNvSpPr>
          <p:nvPr>
            <p:ph type="dt" sz="half" idx="10"/>
          </p:nvPr>
        </p:nvSpPr>
        <p:spPr>
          <a:ln/>
        </p:spPr>
        <p:txBody>
          <a:bodyPr/>
          <a:lstStyle>
            <a:lvl1pPr>
              <a:defRPr/>
            </a:lvl1pPr>
          </a:lstStyle>
          <a:p>
            <a:pPr>
              <a:defRPr/>
            </a:pPr>
            <a:endParaRPr lang="fr-FR"/>
          </a:p>
        </p:txBody>
      </p:sp>
      <p:sp>
        <p:nvSpPr>
          <p:cNvPr id="8" name="Rectangle 5">
            <a:extLst>
              <a:ext uri="{FF2B5EF4-FFF2-40B4-BE49-F238E27FC236}">
                <a16:creationId xmlns:a16="http://schemas.microsoft.com/office/drawing/2014/main" id="{896A34A5-04D4-415B-A6C2-2E8FC262E647}"/>
              </a:ext>
            </a:extLst>
          </p:cNvPr>
          <p:cNvSpPr>
            <a:spLocks noGrp="1" noChangeArrowheads="1"/>
          </p:cNvSpPr>
          <p:nvPr>
            <p:ph type="ftr" sz="quarter" idx="11"/>
          </p:nvPr>
        </p:nvSpPr>
        <p:spPr>
          <a:ln/>
        </p:spPr>
        <p:txBody>
          <a:bodyPr/>
          <a:lstStyle>
            <a:lvl1pPr>
              <a:defRPr/>
            </a:lvl1pPr>
          </a:lstStyle>
          <a:p>
            <a:pPr>
              <a:defRPr/>
            </a:pPr>
            <a:endParaRPr lang="fr-FR"/>
          </a:p>
        </p:txBody>
      </p:sp>
      <p:sp>
        <p:nvSpPr>
          <p:cNvPr id="9" name="Rectangle 6">
            <a:extLst>
              <a:ext uri="{FF2B5EF4-FFF2-40B4-BE49-F238E27FC236}">
                <a16:creationId xmlns:a16="http://schemas.microsoft.com/office/drawing/2014/main" id="{B6976A76-4EE8-42B3-B4C6-0D01B77018D4}"/>
              </a:ext>
            </a:extLst>
          </p:cNvPr>
          <p:cNvSpPr>
            <a:spLocks noGrp="1" noChangeArrowheads="1"/>
          </p:cNvSpPr>
          <p:nvPr>
            <p:ph type="sldNum" sz="quarter" idx="12"/>
          </p:nvPr>
        </p:nvSpPr>
        <p:spPr>
          <a:ln/>
        </p:spPr>
        <p:txBody>
          <a:bodyPr/>
          <a:lstStyle>
            <a:lvl1pPr>
              <a:defRPr/>
            </a:lvl1pPr>
          </a:lstStyle>
          <a:p>
            <a:fld id="{72967BCD-0EF4-4967-B9D7-ED31C127FAD3}" type="slidenum">
              <a:rPr lang="fr-FR" altLang="en-US"/>
              <a:pPr/>
              <a:t>‹#›</a:t>
            </a:fld>
            <a:endParaRPr lang="fr-FR" altLang="en-US"/>
          </a:p>
        </p:txBody>
      </p:sp>
    </p:spTree>
    <p:extLst>
      <p:ext uri="{BB962C8B-B14F-4D97-AF65-F5344CB8AC3E}">
        <p14:creationId xmlns:p14="http://schemas.microsoft.com/office/powerpoint/2010/main" val="2198390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91F44E0-C6F8-4ACC-A000-837FF4FB067B}"/>
              </a:ext>
            </a:extLst>
          </p:cNvPr>
          <p:cNvSpPr>
            <a:spLocks noGrp="1" noChangeArrowheads="1"/>
          </p:cNvSpPr>
          <p:nvPr>
            <p:ph type="dt" sz="half" idx="10"/>
          </p:nvPr>
        </p:nvSpPr>
        <p:spPr>
          <a:ln/>
        </p:spPr>
        <p:txBody>
          <a:bodyPr/>
          <a:lstStyle>
            <a:lvl1pPr>
              <a:defRPr/>
            </a:lvl1pPr>
          </a:lstStyle>
          <a:p>
            <a:pPr>
              <a:defRPr/>
            </a:pPr>
            <a:endParaRPr lang="fr-FR"/>
          </a:p>
        </p:txBody>
      </p:sp>
      <p:sp>
        <p:nvSpPr>
          <p:cNvPr id="4" name="Rectangle 5">
            <a:extLst>
              <a:ext uri="{FF2B5EF4-FFF2-40B4-BE49-F238E27FC236}">
                <a16:creationId xmlns:a16="http://schemas.microsoft.com/office/drawing/2014/main" id="{CEF932A7-1643-47B6-978B-8B3EB2D6D270}"/>
              </a:ext>
            </a:extLst>
          </p:cNvPr>
          <p:cNvSpPr>
            <a:spLocks noGrp="1" noChangeArrowheads="1"/>
          </p:cNvSpPr>
          <p:nvPr>
            <p:ph type="ftr" sz="quarter" idx="11"/>
          </p:nvPr>
        </p:nvSpPr>
        <p:spPr>
          <a:ln/>
        </p:spPr>
        <p:txBody>
          <a:bodyPr/>
          <a:lstStyle>
            <a:lvl1pPr>
              <a:defRPr/>
            </a:lvl1pPr>
          </a:lstStyle>
          <a:p>
            <a:pPr>
              <a:defRPr/>
            </a:pPr>
            <a:endParaRPr lang="fr-FR"/>
          </a:p>
        </p:txBody>
      </p:sp>
      <p:sp>
        <p:nvSpPr>
          <p:cNvPr id="5" name="Rectangle 6">
            <a:extLst>
              <a:ext uri="{FF2B5EF4-FFF2-40B4-BE49-F238E27FC236}">
                <a16:creationId xmlns:a16="http://schemas.microsoft.com/office/drawing/2014/main" id="{A359733F-DF04-4BB2-BDF3-42F2DB27FD04}"/>
              </a:ext>
            </a:extLst>
          </p:cNvPr>
          <p:cNvSpPr>
            <a:spLocks noGrp="1" noChangeArrowheads="1"/>
          </p:cNvSpPr>
          <p:nvPr>
            <p:ph type="sldNum" sz="quarter" idx="12"/>
          </p:nvPr>
        </p:nvSpPr>
        <p:spPr>
          <a:ln/>
        </p:spPr>
        <p:txBody>
          <a:bodyPr/>
          <a:lstStyle>
            <a:lvl1pPr>
              <a:defRPr/>
            </a:lvl1pPr>
          </a:lstStyle>
          <a:p>
            <a:fld id="{F3C77455-F43E-42EC-B132-37912B474A88}" type="slidenum">
              <a:rPr lang="fr-FR" altLang="en-US"/>
              <a:pPr/>
              <a:t>‹#›</a:t>
            </a:fld>
            <a:endParaRPr lang="fr-FR" altLang="en-US"/>
          </a:p>
        </p:txBody>
      </p:sp>
    </p:spTree>
    <p:extLst>
      <p:ext uri="{BB962C8B-B14F-4D97-AF65-F5344CB8AC3E}">
        <p14:creationId xmlns:p14="http://schemas.microsoft.com/office/powerpoint/2010/main" val="1840835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B2B01FE-A49E-4E10-AA1E-8148F940BAE5}"/>
              </a:ext>
            </a:extLst>
          </p:cNvPr>
          <p:cNvSpPr>
            <a:spLocks noGrp="1" noChangeArrowheads="1"/>
          </p:cNvSpPr>
          <p:nvPr>
            <p:ph type="dt" sz="half" idx="10"/>
          </p:nvPr>
        </p:nvSpPr>
        <p:spPr>
          <a:ln/>
        </p:spPr>
        <p:txBody>
          <a:bodyPr/>
          <a:lstStyle>
            <a:lvl1pPr>
              <a:defRPr/>
            </a:lvl1pPr>
          </a:lstStyle>
          <a:p>
            <a:pPr>
              <a:defRPr/>
            </a:pPr>
            <a:endParaRPr lang="fr-FR"/>
          </a:p>
        </p:txBody>
      </p:sp>
      <p:sp>
        <p:nvSpPr>
          <p:cNvPr id="3" name="Rectangle 5">
            <a:extLst>
              <a:ext uri="{FF2B5EF4-FFF2-40B4-BE49-F238E27FC236}">
                <a16:creationId xmlns:a16="http://schemas.microsoft.com/office/drawing/2014/main" id="{A105F116-FE82-4FDA-A1CD-AF506B2EE9ED}"/>
              </a:ext>
            </a:extLst>
          </p:cNvPr>
          <p:cNvSpPr>
            <a:spLocks noGrp="1" noChangeArrowheads="1"/>
          </p:cNvSpPr>
          <p:nvPr>
            <p:ph type="ftr" sz="quarter" idx="11"/>
          </p:nvPr>
        </p:nvSpPr>
        <p:spPr>
          <a:ln/>
        </p:spPr>
        <p:txBody>
          <a:bodyPr/>
          <a:lstStyle>
            <a:lvl1pPr>
              <a:defRPr/>
            </a:lvl1pPr>
          </a:lstStyle>
          <a:p>
            <a:pPr>
              <a:defRPr/>
            </a:pPr>
            <a:endParaRPr lang="fr-FR"/>
          </a:p>
        </p:txBody>
      </p:sp>
      <p:sp>
        <p:nvSpPr>
          <p:cNvPr id="4" name="Rectangle 6">
            <a:extLst>
              <a:ext uri="{FF2B5EF4-FFF2-40B4-BE49-F238E27FC236}">
                <a16:creationId xmlns:a16="http://schemas.microsoft.com/office/drawing/2014/main" id="{8B118BE0-7589-4F54-A099-4697B0598892}"/>
              </a:ext>
            </a:extLst>
          </p:cNvPr>
          <p:cNvSpPr>
            <a:spLocks noGrp="1" noChangeArrowheads="1"/>
          </p:cNvSpPr>
          <p:nvPr>
            <p:ph type="sldNum" sz="quarter" idx="12"/>
          </p:nvPr>
        </p:nvSpPr>
        <p:spPr>
          <a:ln/>
        </p:spPr>
        <p:txBody>
          <a:bodyPr/>
          <a:lstStyle>
            <a:lvl1pPr>
              <a:defRPr/>
            </a:lvl1pPr>
          </a:lstStyle>
          <a:p>
            <a:fld id="{488E5325-4622-4B8F-8152-198797DEE3D1}" type="slidenum">
              <a:rPr lang="fr-FR" altLang="en-US"/>
              <a:pPr/>
              <a:t>‹#›</a:t>
            </a:fld>
            <a:endParaRPr lang="fr-FR" altLang="en-US"/>
          </a:p>
        </p:txBody>
      </p:sp>
    </p:spTree>
    <p:extLst>
      <p:ext uri="{BB962C8B-B14F-4D97-AF65-F5344CB8AC3E}">
        <p14:creationId xmlns:p14="http://schemas.microsoft.com/office/powerpoint/2010/main" val="3809914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FDBE547-5325-4CA4-8948-0669B0D6AE3F}"/>
              </a:ext>
            </a:extLst>
          </p:cNvPr>
          <p:cNvSpPr>
            <a:spLocks noGrp="1" noChangeArrowheads="1"/>
          </p:cNvSpPr>
          <p:nvPr>
            <p:ph type="dt" sz="half" idx="10"/>
          </p:nvPr>
        </p:nvSpPr>
        <p:spPr>
          <a:ln/>
        </p:spPr>
        <p:txBody>
          <a:bodyPr/>
          <a:lstStyle>
            <a:lvl1pPr>
              <a:defRPr/>
            </a:lvl1pPr>
          </a:lstStyle>
          <a:p>
            <a:pPr>
              <a:defRPr/>
            </a:pPr>
            <a:endParaRPr lang="fr-FR"/>
          </a:p>
        </p:txBody>
      </p:sp>
      <p:sp>
        <p:nvSpPr>
          <p:cNvPr id="6" name="Rectangle 5">
            <a:extLst>
              <a:ext uri="{FF2B5EF4-FFF2-40B4-BE49-F238E27FC236}">
                <a16:creationId xmlns:a16="http://schemas.microsoft.com/office/drawing/2014/main" id="{8868CCB1-CB7E-4107-8A74-7F1AB8A2A9BE}"/>
              </a:ext>
            </a:extLst>
          </p:cNvPr>
          <p:cNvSpPr>
            <a:spLocks noGrp="1" noChangeArrowheads="1"/>
          </p:cNvSpPr>
          <p:nvPr>
            <p:ph type="ftr" sz="quarter" idx="11"/>
          </p:nvPr>
        </p:nvSpPr>
        <p:spPr>
          <a:ln/>
        </p:spPr>
        <p:txBody>
          <a:bodyPr/>
          <a:lstStyle>
            <a:lvl1pPr>
              <a:defRPr/>
            </a:lvl1pPr>
          </a:lstStyle>
          <a:p>
            <a:pPr>
              <a:defRPr/>
            </a:pPr>
            <a:endParaRPr lang="fr-FR"/>
          </a:p>
        </p:txBody>
      </p:sp>
      <p:sp>
        <p:nvSpPr>
          <p:cNvPr id="7" name="Rectangle 6">
            <a:extLst>
              <a:ext uri="{FF2B5EF4-FFF2-40B4-BE49-F238E27FC236}">
                <a16:creationId xmlns:a16="http://schemas.microsoft.com/office/drawing/2014/main" id="{EE6F518D-90BF-4F7E-BD1E-140C9A3886B2}"/>
              </a:ext>
            </a:extLst>
          </p:cNvPr>
          <p:cNvSpPr>
            <a:spLocks noGrp="1" noChangeArrowheads="1"/>
          </p:cNvSpPr>
          <p:nvPr>
            <p:ph type="sldNum" sz="quarter" idx="12"/>
          </p:nvPr>
        </p:nvSpPr>
        <p:spPr>
          <a:ln/>
        </p:spPr>
        <p:txBody>
          <a:bodyPr/>
          <a:lstStyle>
            <a:lvl1pPr>
              <a:defRPr/>
            </a:lvl1pPr>
          </a:lstStyle>
          <a:p>
            <a:fld id="{9E0B6A07-FA1E-4526-B1D6-5EE485263FC9}" type="slidenum">
              <a:rPr lang="fr-FR" altLang="en-US"/>
              <a:pPr/>
              <a:t>‹#›</a:t>
            </a:fld>
            <a:endParaRPr lang="fr-FR" altLang="en-US"/>
          </a:p>
        </p:txBody>
      </p:sp>
    </p:spTree>
    <p:extLst>
      <p:ext uri="{BB962C8B-B14F-4D97-AF65-F5344CB8AC3E}">
        <p14:creationId xmlns:p14="http://schemas.microsoft.com/office/powerpoint/2010/main" val="280602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AD5AE41-8B4A-4616-A937-9E3CDAE49661}"/>
              </a:ext>
            </a:extLst>
          </p:cNvPr>
          <p:cNvSpPr>
            <a:spLocks noGrp="1" noChangeArrowheads="1"/>
          </p:cNvSpPr>
          <p:nvPr>
            <p:ph type="dt" sz="half" idx="10"/>
          </p:nvPr>
        </p:nvSpPr>
        <p:spPr>
          <a:ln/>
        </p:spPr>
        <p:txBody>
          <a:bodyPr/>
          <a:lstStyle>
            <a:lvl1pPr>
              <a:defRPr/>
            </a:lvl1pPr>
          </a:lstStyle>
          <a:p>
            <a:pPr>
              <a:defRPr/>
            </a:pPr>
            <a:endParaRPr lang="fr-FR"/>
          </a:p>
        </p:txBody>
      </p:sp>
      <p:sp>
        <p:nvSpPr>
          <p:cNvPr id="6" name="Rectangle 5">
            <a:extLst>
              <a:ext uri="{FF2B5EF4-FFF2-40B4-BE49-F238E27FC236}">
                <a16:creationId xmlns:a16="http://schemas.microsoft.com/office/drawing/2014/main" id="{4F071BCC-4DCA-4EA8-8733-A5AE8178A9DD}"/>
              </a:ext>
            </a:extLst>
          </p:cNvPr>
          <p:cNvSpPr>
            <a:spLocks noGrp="1" noChangeArrowheads="1"/>
          </p:cNvSpPr>
          <p:nvPr>
            <p:ph type="ftr" sz="quarter" idx="11"/>
          </p:nvPr>
        </p:nvSpPr>
        <p:spPr>
          <a:ln/>
        </p:spPr>
        <p:txBody>
          <a:bodyPr/>
          <a:lstStyle>
            <a:lvl1pPr>
              <a:defRPr/>
            </a:lvl1pPr>
          </a:lstStyle>
          <a:p>
            <a:pPr>
              <a:defRPr/>
            </a:pPr>
            <a:endParaRPr lang="fr-FR"/>
          </a:p>
        </p:txBody>
      </p:sp>
      <p:sp>
        <p:nvSpPr>
          <p:cNvPr id="7" name="Rectangle 6">
            <a:extLst>
              <a:ext uri="{FF2B5EF4-FFF2-40B4-BE49-F238E27FC236}">
                <a16:creationId xmlns:a16="http://schemas.microsoft.com/office/drawing/2014/main" id="{12764E9F-4875-4B4A-A15C-646137B1BEFA}"/>
              </a:ext>
            </a:extLst>
          </p:cNvPr>
          <p:cNvSpPr>
            <a:spLocks noGrp="1" noChangeArrowheads="1"/>
          </p:cNvSpPr>
          <p:nvPr>
            <p:ph type="sldNum" sz="quarter" idx="12"/>
          </p:nvPr>
        </p:nvSpPr>
        <p:spPr>
          <a:ln/>
        </p:spPr>
        <p:txBody>
          <a:bodyPr/>
          <a:lstStyle>
            <a:lvl1pPr>
              <a:defRPr/>
            </a:lvl1pPr>
          </a:lstStyle>
          <a:p>
            <a:fld id="{6D6D1634-6328-430C-9B65-BB5F92FEC5E7}" type="slidenum">
              <a:rPr lang="fr-FR" altLang="en-US"/>
              <a:pPr/>
              <a:t>‹#›</a:t>
            </a:fld>
            <a:endParaRPr lang="fr-FR" altLang="en-US"/>
          </a:p>
        </p:txBody>
      </p:sp>
    </p:spTree>
    <p:extLst>
      <p:ext uri="{BB962C8B-B14F-4D97-AF65-F5344CB8AC3E}">
        <p14:creationId xmlns:p14="http://schemas.microsoft.com/office/powerpoint/2010/main" val="2148778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ACCE73F-52A8-40DA-BCBD-49DC3ADCF6C7}"/>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7C34C990-2DE8-4CC1-897A-76326AA40A66}"/>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07A8C196-0B2F-44CA-9E39-2E6D94343DEC}"/>
              </a:ext>
            </a:extLst>
          </p:cNvPr>
          <p:cNvSpPr>
            <a:spLocks noGrp="1" noChangeArrowheads="1"/>
          </p:cNvSpPr>
          <p:nvPr>
            <p:ph type="sldNum" sz="quarter" idx="12"/>
          </p:nvPr>
        </p:nvSpPr>
        <p:spPr>
          <a:ln/>
        </p:spPr>
        <p:txBody>
          <a:bodyPr/>
          <a:lstStyle>
            <a:lvl1pPr>
              <a:defRPr/>
            </a:lvl1pPr>
          </a:lstStyle>
          <a:p>
            <a:fld id="{C005F71C-C963-448B-BB44-BA0EBA3A1ED3}" type="slidenum">
              <a:rPr lang="fr-FR" altLang="en-US"/>
              <a:pPr/>
              <a:t>‹#›</a:t>
            </a:fld>
            <a:endParaRPr lang="fr-FR" altLang="en-US"/>
          </a:p>
        </p:txBody>
      </p:sp>
    </p:spTree>
    <p:extLst>
      <p:ext uri="{BB962C8B-B14F-4D97-AF65-F5344CB8AC3E}">
        <p14:creationId xmlns:p14="http://schemas.microsoft.com/office/powerpoint/2010/main" val="1593615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2821B15-C2EE-4761-8D5C-109615CCF9E1}"/>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C90B6918-7E46-4D2D-AC6A-AEE50DEFCDFD}"/>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C99B1C6D-FBE6-4866-9B33-4666070DB496}"/>
              </a:ext>
            </a:extLst>
          </p:cNvPr>
          <p:cNvSpPr>
            <a:spLocks noGrp="1" noChangeArrowheads="1"/>
          </p:cNvSpPr>
          <p:nvPr>
            <p:ph type="sldNum" sz="quarter" idx="12"/>
          </p:nvPr>
        </p:nvSpPr>
        <p:spPr>
          <a:ln/>
        </p:spPr>
        <p:txBody>
          <a:bodyPr/>
          <a:lstStyle>
            <a:lvl1pPr>
              <a:defRPr/>
            </a:lvl1pPr>
          </a:lstStyle>
          <a:p>
            <a:fld id="{9F6DA9EF-4C34-467E-B87D-848152E3D33E}" type="slidenum">
              <a:rPr lang="fr-FR" altLang="en-US"/>
              <a:pPr/>
              <a:t>‹#›</a:t>
            </a:fld>
            <a:endParaRPr lang="fr-FR" altLang="en-US"/>
          </a:p>
        </p:txBody>
      </p:sp>
    </p:spTree>
    <p:extLst>
      <p:ext uri="{BB962C8B-B14F-4D97-AF65-F5344CB8AC3E}">
        <p14:creationId xmlns:p14="http://schemas.microsoft.com/office/powerpoint/2010/main" val="3354997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Rectangle 4">
            <a:extLst>
              <a:ext uri="{FF2B5EF4-FFF2-40B4-BE49-F238E27FC236}">
                <a16:creationId xmlns:a16="http://schemas.microsoft.com/office/drawing/2014/main" id="{92E08E8C-4CBC-48C5-8406-F8EEA6A2958E}"/>
              </a:ext>
            </a:extLst>
          </p:cNvPr>
          <p:cNvSpPr>
            <a:spLocks noGrp="1" noChangeArrowheads="1"/>
          </p:cNvSpPr>
          <p:nvPr>
            <p:ph type="dt" sz="half" idx="10"/>
          </p:nvPr>
        </p:nvSpPr>
        <p:spPr>
          <a:ln/>
        </p:spPr>
        <p:txBody>
          <a:bodyPr/>
          <a:lstStyle>
            <a:lvl1pPr>
              <a:defRPr/>
            </a:lvl1pPr>
          </a:lstStyle>
          <a:p>
            <a:pPr>
              <a:defRPr/>
            </a:pPr>
            <a:endParaRPr lang="fr-FR"/>
          </a:p>
        </p:txBody>
      </p:sp>
      <p:sp>
        <p:nvSpPr>
          <p:cNvPr id="5" name="Rectangle 5">
            <a:extLst>
              <a:ext uri="{FF2B5EF4-FFF2-40B4-BE49-F238E27FC236}">
                <a16:creationId xmlns:a16="http://schemas.microsoft.com/office/drawing/2014/main" id="{2C9F32DB-6FE9-471E-98E7-F8C76612405E}"/>
              </a:ext>
            </a:extLst>
          </p:cNvPr>
          <p:cNvSpPr>
            <a:spLocks noGrp="1" noChangeArrowheads="1"/>
          </p:cNvSpPr>
          <p:nvPr>
            <p:ph type="ftr" sz="quarter" idx="11"/>
          </p:nvPr>
        </p:nvSpPr>
        <p:spPr>
          <a:ln/>
        </p:spPr>
        <p:txBody>
          <a:bodyPr/>
          <a:lstStyle>
            <a:lvl1pPr>
              <a:defRPr/>
            </a:lvl1pPr>
          </a:lstStyle>
          <a:p>
            <a:pPr>
              <a:defRPr/>
            </a:pPr>
            <a:endParaRPr lang="fr-FR"/>
          </a:p>
        </p:txBody>
      </p:sp>
      <p:sp>
        <p:nvSpPr>
          <p:cNvPr id="6" name="Rectangle 6">
            <a:extLst>
              <a:ext uri="{FF2B5EF4-FFF2-40B4-BE49-F238E27FC236}">
                <a16:creationId xmlns:a16="http://schemas.microsoft.com/office/drawing/2014/main" id="{180FB24F-43BA-4847-92FB-CD06F2A6F850}"/>
              </a:ext>
            </a:extLst>
          </p:cNvPr>
          <p:cNvSpPr>
            <a:spLocks noGrp="1" noChangeArrowheads="1"/>
          </p:cNvSpPr>
          <p:nvPr>
            <p:ph type="sldNum" sz="quarter" idx="12"/>
          </p:nvPr>
        </p:nvSpPr>
        <p:spPr>
          <a:ln/>
        </p:spPr>
        <p:txBody>
          <a:bodyPr/>
          <a:lstStyle>
            <a:lvl1pPr>
              <a:defRPr/>
            </a:lvl1pPr>
          </a:lstStyle>
          <a:p>
            <a:fld id="{8DB94F68-1EE4-4BB3-AACD-8555ABB69AFD}" type="slidenum">
              <a:rPr lang="fr-FR" altLang="en-US"/>
              <a:pPr/>
              <a:t>‹#›</a:t>
            </a:fld>
            <a:endParaRPr lang="fr-FR" altLang="en-US"/>
          </a:p>
        </p:txBody>
      </p:sp>
    </p:spTree>
    <p:extLst>
      <p:ext uri="{BB962C8B-B14F-4D97-AF65-F5344CB8AC3E}">
        <p14:creationId xmlns:p14="http://schemas.microsoft.com/office/powerpoint/2010/main" val="27933394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1C1AC7E6-1067-43FE-ACD5-F9859CB1753B}"/>
              </a:ext>
            </a:extLst>
          </p:cNvPr>
          <p:cNvSpPr>
            <a:spLocks noGrp="1" noChangeArrowheads="1"/>
          </p:cNvSpPr>
          <p:nvPr>
            <p:ph type="dt" sz="half" idx="10"/>
          </p:nvPr>
        </p:nvSpPr>
        <p:spPr>
          <a:ln/>
        </p:spPr>
        <p:txBody>
          <a:bodyPr/>
          <a:lstStyle>
            <a:lvl1pPr>
              <a:defRPr/>
            </a:lvl1pPr>
          </a:lstStyle>
          <a:p>
            <a:pPr>
              <a:defRPr/>
            </a:pPr>
            <a:endParaRPr lang="fr-FR"/>
          </a:p>
        </p:txBody>
      </p:sp>
      <p:sp>
        <p:nvSpPr>
          <p:cNvPr id="7" name="Rectangle 5">
            <a:extLst>
              <a:ext uri="{FF2B5EF4-FFF2-40B4-BE49-F238E27FC236}">
                <a16:creationId xmlns:a16="http://schemas.microsoft.com/office/drawing/2014/main" id="{06E3941F-456E-4630-952A-46FBC7CBB8D6}"/>
              </a:ext>
            </a:extLst>
          </p:cNvPr>
          <p:cNvSpPr>
            <a:spLocks noGrp="1" noChangeArrowheads="1"/>
          </p:cNvSpPr>
          <p:nvPr>
            <p:ph type="ftr" sz="quarter" idx="11"/>
          </p:nvPr>
        </p:nvSpPr>
        <p:spPr>
          <a:ln/>
        </p:spPr>
        <p:txBody>
          <a:bodyPr/>
          <a:lstStyle>
            <a:lvl1pPr>
              <a:defRPr/>
            </a:lvl1pPr>
          </a:lstStyle>
          <a:p>
            <a:pPr>
              <a:defRPr/>
            </a:pPr>
            <a:endParaRPr lang="fr-FR"/>
          </a:p>
        </p:txBody>
      </p:sp>
      <p:sp>
        <p:nvSpPr>
          <p:cNvPr id="8" name="Rectangle 6">
            <a:extLst>
              <a:ext uri="{FF2B5EF4-FFF2-40B4-BE49-F238E27FC236}">
                <a16:creationId xmlns:a16="http://schemas.microsoft.com/office/drawing/2014/main" id="{B184DE03-351E-4575-A1B8-77ACC152AB51}"/>
              </a:ext>
            </a:extLst>
          </p:cNvPr>
          <p:cNvSpPr>
            <a:spLocks noGrp="1" noChangeArrowheads="1"/>
          </p:cNvSpPr>
          <p:nvPr>
            <p:ph type="sldNum" sz="quarter" idx="12"/>
          </p:nvPr>
        </p:nvSpPr>
        <p:spPr>
          <a:ln/>
        </p:spPr>
        <p:txBody>
          <a:bodyPr/>
          <a:lstStyle>
            <a:lvl1pPr>
              <a:defRPr/>
            </a:lvl1pPr>
          </a:lstStyle>
          <a:p>
            <a:fld id="{8E455FAB-AA4C-4713-93F0-F19E435EA451}" type="slidenum">
              <a:rPr lang="fr-FR" altLang="en-US"/>
              <a:pPr/>
              <a:t>‹#›</a:t>
            </a:fld>
            <a:endParaRPr lang="fr-FR" altLang="en-US"/>
          </a:p>
        </p:txBody>
      </p:sp>
    </p:spTree>
    <p:extLst>
      <p:ext uri="{BB962C8B-B14F-4D97-AF65-F5344CB8AC3E}">
        <p14:creationId xmlns:p14="http://schemas.microsoft.com/office/powerpoint/2010/main" val="3151383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2B825B0-5C31-4F66-948D-9DDDA8F7B980}"/>
              </a:ext>
            </a:extLst>
          </p:cNvPr>
          <p:cNvSpPr>
            <a:spLocks noGrp="1" noChangeArrowheads="1"/>
          </p:cNvSpPr>
          <p:nvPr>
            <p:ph type="dt" sz="half" idx="10"/>
          </p:nvPr>
        </p:nvSpPr>
        <p:spPr>
          <a:ln/>
        </p:spPr>
        <p:txBody>
          <a:bodyPr/>
          <a:lstStyle>
            <a:lvl1pPr>
              <a:defRPr/>
            </a:lvl1pPr>
          </a:lstStyle>
          <a:p>
            <a:pPr>
              <a:defRPr/>
            </a:pPr>
            <a:endParaRPr lang="fr-FR"/>
          </a:p>
        </p:txBody>
      </p:sp>
      <p:sp>
        <p:nvSpPr>
          <p:cNvPr id="8" name="Rectangle 5">
            <a:extLst>
              <a:ext uri="{FF2B5EF4-FFF2-40B4-BE49-F238E27FC236}">
                <a16:creationId xmlns:a16="http://schemas.microsoft.com/office/drawing/2014/main" id="{1F252A5B-297A-49ED-AF18-0D74CC5D359C}"/>
              </a:ext>
            </a:extLst>
          </p:cNvPr>
          <p:cNvSpPr>
            <a:spLocks noGrp="1" noChangeArrowheads="1"/>
          </p:cNvSpPr>
          <p:nvPr>
            <p:ph type="ftr" sz="quarter" idx="11"/>
          </p:nvPr>
        </p:nvSpPr>
        <p:spPr>
          <a:ln/>
        </p:spPr>
        <p:txBody>
          <a:bodyPr/>
          <a:lstStyle>
            <a:lvl1pPr>
              <a:defRPr/>
            </a:lvl1pPr>
          </a:lstStyle>
          <a:p>
            <a:pPr>
              <a:defRPr/>
            </a:pPr>
            <a:endParaRPr lang="fr-FR"/>
          </a:p>
        </p:txBody>
      </p:sp>
      <p:sp>
        <p:nvSpPr>
          <p:cNvPr id="9" name="Rectangle 6">
            <a:extLst>
              <a:ext uri="{FF2B5EF4-FFF2-40B4-BE49-F238E27FC236}">
                <a16:creationId xmlns:a16="http://schemas.microsoft.com/office/drawing/2014/main" id="{459F1992-C728-464F-8CDD-2C1F88E853E5}"/>
              </a:ext>
            </a:extLst>
          </p:cNvPr>
          <p:cNvSpPr>
            <a:spLocks noGrp="1" noChangeArrowheads="1"/>
          </p:cNvSpPr>
          <p:nvPr>
            <p:ph type="sldNum" sz="quarter" idx="12"/>
          </p:nvPr>
        </p:nvSpPr>
        <p:spPr>
          <a:ln/>
        </p:spPr>
        <p:txBody>
          <a:bodyPr/>
          <a:lstStyle>
            <a:lvl1pPr>
              <a:defRPr/>
            </a:lvl1pPr>
          </a:lstStyle>
          <a:p>
            <a:fld id="{26F95FB6-7B35-4BDE-9BA4-439C92E96735}" type="slidenum">
              <a:rPr lang="fr-FR" altLang="en-US"/>
              <a:pPr/>
              <a:t>‹#›</a:t>
            </a:fld>
            <a:endParaRPr lang="fr-FR" altLang="en-US"/>
          </a:p>
        </p:txBody>
      </p:sp>
    </p:spTree>
    <p:extLst>
      <p:ext uri="{BB962C8B-B14F-4D97-AF65-F5344CB8AC3E}">
        <p14:creationId xmlns:p14="http://schemas.microsoft.com/office/powerpoint/2010/main" val="2139616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610A5D83-A8B5-49A8-978E-D8F410738465}"/>
              </a:ext>
            </a:extLst>
          </p:cNvPr>
          <p:cNvSpPr>
            <a:spLocks noGrp="1" noChangeArrowheads="1"/>
          </p:cNvSpPr>
          <p:nvPr>
            <p:ph type="dt" sz="half" idx="10"/>
          </p:nvPr>
        </p:nvSpPr>
        <p:spPr>
          <a:ln/>
        </p:spPr>
        <p:txBody>
          <a:bodyPr/>
          <a:lstStyle>
            <a:lvl1pPr>
              <a:defRPr/>
            </a:lvl1pPr>
          </a:lstStyle>
          <a:p>
            <a:pPr>
              <a:defRPr/>
            </a:pPr>
            <a:endParaRPr lang="fr-FR"/>
          </a:p>
        </p:txBody>
      </p:sp>
      <p:sp>
        <p:nvSpPr>
          <p:cNvPr id="4" name="Rectangle 5">
            <a:extLst>
              <a:ext uri="{FF2B5EF4-FFF2-40B4-BE49-F238E27FC236}">
                <a16:creationId xmlns:a16="http://schemas.microsoft.com/office/drawing/2014/main" id="{E46282DB-13F0-409A-B8C2-03FAE5A4DE08}"/>
              </a:ext>
            </a:extLst>
          </p:cNvPr>
          <p:cNvSpPr>
            <a:spLocks noGrp="1" noChangeArrowheads="1"/>
          </p:cNvSpPr>
          <p:nvPr>
            <p:ph type="ftr" sz="quarter" idx="11"/>
          </p:nvPr>
        </p:nvSpPr>
        <p:spPr>
          <a:ln/>
        </p:spPr>
        <p:txBody>
          <a:bodyPr/>
          <a:lstStyle>
            <a:lvl1pPr>
              <a:defRPr/>
            </a:lvl1pPr>
          </a:lstStyle>
          <a:p>
            <a:pPr>
              <a:defRPr/>
            </a:pPr>
            <a:endParaRPr lang="fr-FR"/>
          </a:p>
        </p:txBody>
      </p:sp>
      <p:sp>
        <p:nvSpPr>
          <p:cNvPr id="5" name="Rectangle 6">
            <a:extLst>
              <a:ext uri="{FF2B5EF4-FFF2-40B4-BE49-F238E27FC236}">
                <a16:creationId xmlns:a16="http://schemas.microsoft.com/office/drawing/2014/main" id="{DA1A8420-4FAD-44EE-97FA-8A655099FB72}"/>
              </a:ext>
            </a:extLst>
          </p:cNvPr>
          <p:cNvSpPr>
            <a:spLocks noGrp="1" noChangeArrowheads="1"/>
          </p:cNvSpPr>
          <p:nvPr>
            <p:ph type="sldNum" sz="quarter" idx="12"/>
          </p:nvPr>
        </p:nvSpPr>
        <p:spPr>
          <a:ln/>
        </p:spPr>
        <p:txBody>
          <a:bodyPr/>
          <a:lstStyle>
            <a:lvl1pPr>
              <a:defRPr/>
            </a:lvl1pPr>
          </a:lstStyle>
          <a:p>
            <a:fld id="{D8BF1314-22E7-4701-9A01-E7C7C1383888}" type="slidenum">
              <a:rPr lang="fr-FR" altLang="en-US"/>
              <a:pPr/>
              <a:t>‹#›</a:t>
            </a:fld>
            <a:endParaRPr lang="fr-FR" altLang="en-US"/>
          </a:p>
        </p:txBody>
      </p:sp>
    </p:spTree>
    <p:extLst>
      <p:ext uri="{BB962C8B-B14F-4D97-AF65-F5344CB8AC3E}">
        <p14:creationId xmlns:p14="http://schemas.microsoft.com/office/powerpoint/2010/main" val="2408193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A81D288-7AD0-456D-8A67-57D571ECA96C}"/>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en-US"/>
              <a:t>Click to edit Master title style</a:t>
            </a:r>
          </a:p>
        </p:txBody>
      </p:sp>
      <p:sp>
        <p:nvSpPr>
          <p:cNvPr id="1027" name="Rectangle 3">
            <a:extLst>
              <a:ext uri="{FF2B5EF4-FFF2-40B4-BE49-F238E27FC236}">
                <a16:creationId xmlns:a16="http://schemas.microsoft.com/office/drawing/2014/main" id="{2C6D8CA3-6255-485F-91C8-70C1799EB179}"/>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en-US"/>
              <a:t>Click to edit Master text styles</a:t>
            </a:r>
          </a:p>
          <a:p>
            <a:pPr lvl="1"/>
            <a:r>
              <a:rPr lang="fr-FR" altLang="en-US"/>
              <a:t>Second level</a:t>
            </a:r>
          </a:p>
          <a:p>
            <a:pPr lvl="2"/>
            <a:r>
              <a:rPr lang="fr-FR" altLang="en-US"/>
              <a:t>Third level</a:t>
            </a:r>
          </a:p>
          <a:p>
            <a:pPr lvl="3"/>
            <a:r>
              <a:rPr lang="fr-FR" altLang="en-US"/>
              <a:t>Fourth level</a:t>
            </a:r>
          </a:p>
          <a:p>
            <a:pPr lvl="4"/>
            <a:r>
              <a:rPr lang="fr-FR" altLang="en-US"/>
              <a:t>Fifth level</a:t>
            </a:r>
          </a:p>
        </p:txBody>
      </p:sp>
      <p:sp>
        <p:nvSpPr>
          <p:cNvPr id="1028" name="Rectangle 4">
            <a:extLst>
              <a:ext uri="{FF2B5EF4-FFF2-40B4-BE49-F238E27FC236}">
                <a16:creationId xmlns:a16="http://schemas.microsoft.com/office/drawing/2014/main" id="{7FC36EBA-9B2D-4FF5-8DD2-4DAF1CD733A5}"/>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defRPr>
            </a:lvl1pPr>
          </a:lstStyle>
          <a:p>
            <a:pPr>
              <a:defRPr/>
            </a:pPr>
            <a:endParaRPr lang="fr-FR"/>
          </a:p>
        </p:txBody>
      </p:sp>
      <p:sp>
        <p:nvSpPr>
          <p:cNvPr id="1029" name="Rectangle 5">
            <a:extLst>
              <a:ext uri="{FF2B5EF4-FFF2-40B4-BE49-F238E27FC236}">
                <a16:creationId xmlns:a16="http://schemas.microsoft.com/office/drawing/2014/main" id="{9D1EFB0B-F265-4B38-87D0-B10A6A1BEDCD}"/>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defRPr>
            </a:lvl1pPr>
          </a:lstStyle>
          <a:p>
            <a:pPr>
              <a:defRPr/>
            </a:pPr>
            <a:endParaRPr lang="fr-FR"/>
          </a:p>
        </p:txBody>
      </p:sp>
      <p:sp>
        <p:nvSpPr>
          <p:cNvPr id="1030" name="Rectangle 6">
            <a:extLst>
              <a:ext uri="{FF2B5EF4-FFF2-40B4-BE49-F238E27FC236}">
                <a16:creationId xmlns:a16="http://schemas.microsoft.com/office/drawing/2014/main" id="{B9E7EE2F-9FD3-4260-9731-FE789D46C151}"/>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E6BAA67-D2F1-4E0E-9028-468840AE5C5D}" type="slidenum">
              <a:rPr lang="fr-FR" altLang="en-US"/>
              <a:pPr/>
              <a:t>‹#›</a:t>
            </a:fld>
            <a:endParaRPr lang="fr-F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jpe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3.png"/><Relationship Id="rId7" Type="http://schemas.openxmlformats.org/officeDocument/2006/relationships/image" Target="../media/image23.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emf"/><Relationship Id="rId4" Type="http://schemas.openxmlformats.org/officeDocument/2006/relationships/image" Target="../media/image20.emf"/><Relationship Id="rId9"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png"/><Relationship Id="rId7" Type="http://schemas.openxmlformats.org/officeDocument/2006/relationships/image" Target="../media/image28.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31.emf"/><Relationship Id="rId5" Type="http://schemas.openxmlformats.org/officeDocument/2006/relationships/oleObject" Target="../embeddings/oleObject1.bin"/><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png"/><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image" Target="../media/image32.emf"/><Relationship Id="rId5" Type="http://schemas.openxmlformats.org/officeDocument/2006/relationships/oleObject" Target="../embeddings/oleObject2.bin"/><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4.png"/><Relationship Id="rId2" Type="http://schemas.openxmlformats.org/officeDocument/2006/relationships/slideLayout" Target="../slideLayouts/slideLayout14.xml"/><Relationship Id="rId1" Type="http://schemas.openxmlformats.org/officeDocument/2006/relationships/vmlDrawing" Target="../drawings/vmlDrawing3.vml"/><Relationship Id="rId6" Type="http://schemas.openxmlformats.org/officeDocument/2006/relationships/image" Target="../media/image3.png"/><Relationship Id="rId5" Type="http://schemas.openxmlformats.org/officeDocument/2006/relationships/image" Target="../media/image5.jpeg"/><Relationship Id="rId4" Type="http://schemas.openxmlformats.org/officeDocument/2006/relationships/image" Target="../media/image33.emf"/></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4.emf"/><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video" Target="\Users\carpena\Projects\EARTH\Presentation\CenterWetlands09\WeeklyAnim.mov" TargetMode="External"/><Relationship Id="rId1" Type="http://schemas.openxmlformats.org/officeDocument/2006/relationships/video" Target="\Users\carpena\Projects\EARTH\Presentation\CenterWetlands09\DailyAnim.mov" TargetMode="External"/><Relationship Id="rId6" Type="http://schemas.openxmlformats.org/officeDocument/2006/relationships/image" Target="../media/image3.png"/><Relationship Id="rId5" Type="http://schemas.openxmlformats.org/officeDocument/2006/relationships/image" Target="../media/image5.jpeg"/><Relationship Id="rId4" Type="http://schemas.openxmlformats.org/officeDocument/2006/relationships/notesSlide" Target="../notesSlides/notesSlide10.xml"/><Relationship Id="rId9" Type="http://schemas.openxmlformats.org/officeDocument/2006/relationships/image" Target="../media/image37.png"/></Relationships>
</file>

<file path=ppt/slides/_rels/slide26.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notesSlide" Target="../notesSlides/notesSlide11.xml"/><Relationship Id="rId7" Type="http://schemas.openxmlformats.org/officeDocument/2006/relationships/oleObject" Target="../embeddings/oleObject5.bin"/><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5.jpeg"/><Relationship Id="rId7" Type="http://schemas.openxmlformats.org/officeDocument/2006/relationships/image" Target="../media/image41.jpe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5.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8.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50.emf"/><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9.emf"/><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52.emf"/><Relationship Id="rId7" Type="http://schemas.openxmlformats.org/officeDocument/2006/relationships/image" Target="../media/image53.emf"/><Relationship Id="rId2" Type="http://schemas.openxmlformats.org/officeDocument/2006/relationships/image" Target="../media/image51.emf"/><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15.xml"/><Relationship Id="rId5" Type="http://schemas.openxmlformats.org/officeDocument/2006/relationships/image" Target="../media/image54.pn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oleObject" Target="../embeddings/oleObject6.bin"/><Relationship Id="rId7"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image" Target="../media/image3.png"/><Relationship Id="rId11" Type="http://schemas.openxmlformats.org/officeDocument/2006/relationships/image" Target="../media/image57.emf"/><Relationship Id="rId5" Type="http://schemas.openxmlformats.org/officeDocument/2006/relationships/image" Target="../media/image5.jpeg"/><Relationship Id="rId10" Type="http://schemas.openxmlformats.org/officeDocument/2006/relationships/image" Target="../media/image39.jpeg"/><Relationship Id="rId4" Type="http://schemas.openxmlformats.org/officeDocument/2006/relationships/image" Target="../media/image55.emf"/><Relationship Id="rId9" Type="http://schemas.openxmlformats.org/officeDocument/2006/relationships/image" Target="../media/image56.emf"/></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png"/><Relationship Id="rId7" Type="http://schemas.openxmlformats.org/officeDocument/2006/relationships/image" Target="../media/image61.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2">
            <a:extLst>
              <a:ext uri="{FF2B5EF4-FFF2-40B4-BE49-F238E27FC236}">
                <a16:creationId xmlns:a16="http://schemas.microsoft.com/office/drawing/2014/main" id="{F92AAAAB-AAA4-40EE-B56D-65FD93C56072}"/>
              </a:ext>
            </a:extLst>
          </p:cNvPr>
          <p:cNvSpPr>
            <a:spLocks noChangeArrowheads="1"/>
          </p:cNvSpPr>
          <p:nvPr/>
        </p:nvSpPr>
        <p:spPr bwMode="auto">
          <a:xfrm>
            <a:off x="8458200" y="6248400"/>
            <a:ext cx="228600" cy="304800"/>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pic>
        <p:nvPicPr>
          <p:cNvPr id="19459" name="Picture 7" descr="CostaRica290509 004">
            <a:extLst>
              <a:ext uri="{FF2B5EF4-FFF2-40B4-BE49-F238E27FC236}">
                <a16:creationId xmlns:a16="http://schemas.microsoft.com/office/drawing/2014/main" id="{C805FACA-E38F-4AAF-AA4D-A6EA6CC55D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53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le 2">
            <a:extLst>
              <a:ext uri="{FF2B5EF4-FFF2-40B4-BE49-F238E27FC236}">
                <a16:creationId xmlns:a16="http://schemas.microsoft.com/office/drawing/2014/main" id="{579F0BEF-9E3C-4F06-9A39-96647691FA46}"/>
              </a:ext>
            </a:extLst>
          </p:cNvPr>
          <p:cNvSpPr>
            <a:spLocks noGrp="1" noChangeArrowheads="1"/>
          </p:cNvSpPr>
          <p:nvPr>
            <p:ph type="title"/>
          </p:nvPr>
        </p:nvSpPr>
        <p:spPr>
          <a:xfrm>
            <a:off x="4953000" y="838200"/>
            <a:ext cx="4191000" cy="3962400"/>
          </a:xfrm>
        </p:spPr>
        <p:txBody>
          <a:bodyPr/>
          <a:lstStyle/>
          <a:p>
            <a:pPr eaLnBrk="1" hangingPunct="1"/>
            <a:r>
              <a:rPr lang="en-US" altLang="en-US" sz="2800" b="1">
                <a:ea typeface="ＭＳ Ｐゴシック" panose="020B0600070205080204" pitchFamily="34" charset="-128"/>
              </a:rPr>
              <a:t>Water Balance, Seasonal Hydroperiod Variation and Time of Residence of a Small Natural Freshwater Wetlands in the Humid Tropics in Costa Rica</a:t>
            </a:r>
            <a:endParaRPr lang="fr-FR" altLang="en-US" sz="2800" b="1">
              <a:ea typeface="ＭＳ Ｐゴシック" panose="020B0600070205080204" pitchFamily="34" charset="-128"/>
            </a:endParaRPr>
          </a:p>
        </p:txBody>
      </p:sp>
      <p:sp>
        <p:nvSpPr>
          <p:cNvPr id="19461" name="Rectangle 3">
            <a:extLst>
              <a:ext uri="{FF2B5EF4-FFF2-40B4-BE49-F238E27FC236}">
                <a16:creationId xmlns:a16="http://schemas.microsoft.com/office/drawing/2014/main" id="{6D512108-B033-4545-9CAC-40723039BFFC}"/>
              </a:ext>
            </a:extLst>
          </p:cNvPr>
          <p:cNvSpPr>
            <a:spLocks noGrp="1" noChangeArrowheads="1"/>
          </p:cNvSpPr>
          <p:nvPr>
            <p:ph type="body" idx="1"/>
          </p:nvPr>
        </p:nvSpPr>
        <p:spPr>
          <a:xfrm>
            <a:off x="5105400" y="5105400"/>
            <a:ext cx="3886200" cy="914400"/>
          </a:xfrm>
        </p:spPr>
        <p:txBody>
          <a:bodyPr/>
          <a:lstStyle/>
          <a:p>
            <a:pPr eaLnBrk="1" hangingPunct="1">
              <a:lnSpc>
                <a:spcPct val="80000"/>
              </a:lnSpc>
              <a:buFontTx/>
              <a:buNone/>
            </a:pPr>
            <a:r>
              <a:rPr lang="fr-CH" altLang="en-US" sz="1600" i="1">
                <a:ea typeface="ＭＳ Ｐゴシック" panose="020B0600070205080204" pitchFamily="34" charset="-128"/>
              </a:rPr>
              <a:t>M. Bachelin (M.Sc.)	  R. Mu</a:t>
            </a:r>
            <a:r>
              <a:rPr lang="en-GB" altLang="en-US" sz="1600" i="1">
                <a:ea typeface="ＭＳ Ｐゴシック" panose="020B0600070205080204" pitchFamily="34" charset="-128"/>
              </a:rPr>
              <a:t>ñ</a:t>
            </a:r>
            <a:r>
              <a:rPr lang="fr-CH" altLang="en-US" sz="1600" i="1">
                <a:ea typeface="ＭＳ Ｐゴシック" panose="020B0600070205080204" pitchFamily="34" charset="-128"/>
                <a:cs typeface="Arial" panose="020B0604020202020204" pitchFamily="34" charset="0"/>
              </a:rPr>
              <a:t>oz-Carpena</a:t>
            </a:r>
          </a:p>
          <a:p>
            <a:pPr eaLnBrk="1" hangingPunct="1">
              <a:lnSpc>
                <a:spcPct val="80000"/>
              </a:lnSpc>
              <a:buFontTx/>
              <a:buNone/>
            </a:pPr>
            <a:r>
              <a:rPr lang="fr-CH" altLang="en-US" sz="1600" i="1">
                <a:ea typeface="ＭＳ Ｐゴシック" panose="020B0600070205080204" pitchFamily="34" charset="-128"/>
                <a:cs typeface="Arial" panose="020B0604020202020204" pitchFamily="34" charset="0"/>
              </a:rPr>
              <a:t>D. Kaplan (Ph.D.)	  </a:t>
            </a:r>
            <a:r>
              <a:rPr lang="fr-CH" altLang="en-US" sz="1600" i="1">
                <a:ea typeface="ＭＳ Ｐゴシック" panose="020B0600070205080204" pitchFamily="34" charset="-128"/>
              </a:rPr>
              <a:t>A. Rinaldo</a:t>
            </a:r>
            <a:endParaRPr lang="fr-CH" altLang="en-US" sz="1600" i="1">
              <a:ea typeface="ＭＳ Ｐゴシック" panose="020B0600070205080204" pitchFamily="34" charset="-128"/>
              <a:cs typeface="Arial" panose="020B0604020202020204" pitchFamily="34" charset="0"/>
            </a:endParaRPr>
          </a:p>
        </p:txBody>
      </p:sp>
      <p:pic>
        <p:nvPicPr>
          <p:cNvPr id="19462" name="Picture 2">
            <a:extLst>
              <a:ext uri="{FF2B5EF4-FFF2-40B4-BE49-F238E27FC236}">
                <a16:creationId xmlns:a16="http://schemas.microsoft.com/office/drawing/2014/main" id="{E985D065-5BEB-4744-B536-C643DC8789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08" t="-357" r="-508" b="-357"/>
          <a:stretch>
            <a:fillRect/>
          </a:stretch>
        </p:blipFill>
        <p:spPr bwMode="auto">
          <a:xfrm>
            <a:off x="4038600" y="6248400"/>
            <a:ext cx="762000"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7" descr="UFlogo">
            <a:extLst>
              <a:ext uri="{FF2B5EF4-FFF2-40B4-BE49-F238E27FC236}">
                <a16:creationId xmlns:a16="http://schemas.microsoft.com/office/drawing/2014/main" id="{02CE8F44-7422-4021-AC91-42E7EE7924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294438"/>
            <a:ext cx="175260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Picture 8" descr="logoEPFL">
            <a:extLst>
              <a:ext uri="{FF2B5EF4-FFF2-40B4-BE49-F238E27FC236}">
                <a16:creationId xmlns:a16="http://schemas.microsoft.com/office/drawing/2014/main" id="{5CD9E848-A2B3-4666-89E5-732D2E481F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6248400"/>
            <a:ext cx="1122363"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5" name="Line 10">
            <a:extLst>
              <a:ext uri="{FF2B5EF4-FFF2-40B4-BE49-F238E27FC236}">
                <a16:creationId xmlns:a16="http://schemas.microsoft.com/office/drawing/2014/main" id="{58172C4B-D88A-4921-826F-CE26E6B741D9}"/>
              </a:ext>
            </a:extLst>
          </p:cNvPr>
          <p:cNvSpPr>
            <a:spLocks noChangeShapeType="1"/>
          </p:cNvSpPr>
          <p:nvPr/>
        </p:nvSpPr>
        <p:spPr bwMode="auto">
          <a:xfrm>
            <a:off x="5029200" y="1143000"/>
            <a:ext cx="40386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66" name="Line 11">
            <a:extLst>
              <a:ext uri="{FF2B5EF4-FFF2-40B4-BE49-F238E27FC236}">
                <a16:creationId xmlns:a16="http://schemas.microsoft.com/office/drawing/2014/main" id="{90546C0C-1679-4244-8803-21D3C3ECE5E0}"/>
              </a:ext>
            </a:extLst>
          </p:cNvPr>
          <p:cNvSpPr>
            <a:spLocks noChangeShapeType="1"/>
          </p:cNvSpPr>
          <p:nvPr/>
        </p:nvSpPr>
        <p:spPr bwMode="auto">
          <a:xfrm>
            <a:off x="5029200" y="4495800"/>
            <a:ext cx="4038600"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a:extLst>
              <a:ext uri="{FF2B5EF4-FFF2-40B4-BE49-F238E27FC236}">
                <a16:creationId xmlns:a16="http://schemas.microsoft.com/office/drawing/2014/main" id="{3224CCAE-E5F3-4C48-AA5A-B4D07F3371A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B2B2A65-2FF5-4E91-98F9-0E96EDF86D0A}" type="slidenum">
              <a:rPr lang="fr-FR" altLang="en-US" sz="1400"/>
              <a:pPr eaLnBrk="1" hangingPunct="1"/>
              <a:t>2</a:t>
            </a:fld>
            <a:endParaRPr lang="fr-FR" altLang="en-US" sz="1400"/>
          </a:p>
        </p:txBody>
      </p:sp>
      <p:grpSp>
        <p:nvGrpSpPr>
          <p:cNvPr id="21507" name="Group 4">
            <a:extLst>
              <a:ext uri="{FF2B5EF4-FFF2-40B4-BE49-F238E27FC236}">
                <a16:creationId xmlns:a16="http://schemas.microsoft.com/office/drawing/2014/main" id="{4F1590C2-FA7B-4F4F-AD1D-58D3E6567DA9}"/>
              </a:ext>
            </a:extLst>
          </p:cNvPr>
          <p:cNvGrpSpPr>
            <a:grpSpLocks/>
          </p:cNvGrpSpPr>
          <p:nvPr/>
        </p:nvGrpSpPr>
        <p:grpSpPr bwMode="auto">
          <a:xfrm>
            <a:off x="0" y="0"/>
            <a:ext cx="1143000" cy="6858000"/>
            <a:chOff x="0" y="0"/>
            <a:chExt cx="720" cy="4320"/>
          </a:xfrm>
        </p:grpSpPr>
        <p:pic>
          <p:nvPicPr>
            <p:cNvPr id="21510" name="Picture 5" descr="CostaRica270509 006">
              <a:extLst>
                <a:ext uri="{FF2B5EF4-FFF2-40B4-BE49-F238E27FC236}">
                  <a16:creationId xmlns:a16="http://schemas.microsoft.com/office/drawing/2014/main" id="{35A2593D-198D-4B73-87D7-2B9599F6B5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7" descr="UFlogo">
              <a:extLst>
                <a:ext uri="{FF2B5EF4-FFF2-40B4-BE49-F238E27FC236}">
                  <a16:creationId xmlns:a16="http://schemas.microsoft.com/office/drawing/2014/main" id="{8C569BAB-D218-49FE-9BA9-EC6B3CC747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508" name="Picture 8" descr="logoEPFL">
            <a:extLst>
              <a:ext uri="{FF2B5EF4-FFF2-40B4-BE49-F238E27FC236}">
                <a16:creationId xmlns:a16="http://schemas.microsoft.com/office/drawing/2014/main" id="{6725354D-1ACF-450F-AB10-62DB4192B0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AutoShape 31">
            <a:extLst>
              <a:ext uri="{FF2B5EF4-FFF2-40B4-BE49-F238E27FC236}">
                <a16:creationId xmlns:a16="http://schemas.microsoft.com/office/drawing/2014/main" id="{FFBA6612-DDE5-4D60-8610-89FFD5202391}"/>
              </a:ext>
            </a:extLst>
          </p:cNvPr>
          <p:cNvSpPr>
            <a:spLocks noChangeArrowheads="1"/>
          </p:cNvSpPr>
          <p:nvPr/>
        </p:nvSpPr>
        <p:spPr bwMode="auto">
          <a:xfrm>
            <a:off x="1447800" y="533400"/>
            <a:ext cx="7391400" cy="5638800"/>
          </a:xfrm>
          <a:prstGeom prst="roundRect">
            <a:avLst>
              <a:gd name="adj" fmla="val 16667"/>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345972" tIns="0" rIns="345972" bIns="448056" anchor="ctr"/>
          <a:lstStyle>
            <a:lvl1pPr defTabSz="34591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34591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fr-CH" altLang="en-US" b="1"/>
              <a:t>Acknowledgments</a:t>
            </a:r>
            <a:r>
              <a:rPr lang="fr-CH" altLang="en-US"/>
              <a:t>:</a:t>
            </a:r>
          </a:p>
          <a:p>
            <a:pPr eaLnBrk="1" hangingPunct="1"/>
            <a:r>
              <a:rPr lang="fr-CH" altLang="en-US" u="sng">
                <a:sym typeface="Wingdings" panose="05000000000000000000" pitchFamily="2" charset="2"/>
              </a:rPr>
              <a:t>Funding</a:t>
            </a:r>
            <a:r>
              <a:rPr lang="fr-CH" altLang="en-US">
                <a:sym typeface="Wingdings" panose="05000000000000000000" pitchFamily="2" charset="2"/>
              </a:rPr>
              <a:t>: UF Gatorade Foundation, Dr. Win Phillips</a:t>
            </a:r>
          </a:p>
          <a:p>
            <a:pPr eaLnBrk="1" hangingPunct="1"/>
            <a:r>
              <a:rPr lang="fr-CH" altLang="en-US" u="sng">
                <a:sym typeface="Wingdings" panose="05000000000000000000" pitchFamily="2" charset="2"/>
              </a:rPr>
              <a:t>EARTH cooperators</a:t>
            </a:r>
            <a:r>
              <a:rPr lang="fr-CH" altLang="en-US">
                <a:sym typeface="Wingdings" panose="05000000000000000000" pitchFamily="2" charset="2"/>
              </a:rPr>
              <a:t>: </a:t>
            </a:r>
            <a:r>
              <a:rPr lang="fr-CH" altLang="en-US"/>
              <a:t>Warner Rodriguez, Julio Tejada, Faelen Koln and Maria Floridalma Miguel</a:t>
            </a:r>
          </a:p>
          <a:p>
            <a:pPr eaLnBrk="1" hangingPunct="1"/>
            <a:r>
              <a:rPr lang="fr-CH" altLang="en-US" u="sng"/>
              <a:t>USDA-ARS</a:t>
            </a:r>
            <a:r>
              <a:rPr lang="fr-CH" altLang="en-US"/>
              <a:t>: Dr. Thomas Potter</a:t>
            </a:r>
          </a:p>
          <a:p>
            <a:pPr eaLnBrk="1" hangingPunct="1"/>
            <a:r>
              <a:rPr lang="fr-CH" altLang="en-US" u="sng"/>
              <a:t>UF</a:t>
            </a:r>
            <a:r>
              <a:rPr lang="fr-CH" altLang="en-US"/>
              <a:t>: Paul Lane, Dr. Bin Gao Dr. </a:t>
            </a:r>
            <a:r>
              <a:rPr lang="en-US" altLang="en-US"/>
              <a:t>Timothy  G.  Townsend</a:t>
            </a:r>
            <a:r>
              <a:rPr lang="fr-CH" altLang="en-US"/>
              <a:t>, Dr. </a:t>
            </a:r>
            <a:r>
              <a:rPr lang="en-US" altLang="en-US"/>
              <a:t>Hwidong Kim,</a:t>
            </a:r>
            <a:endParaRPr lang="fr-CH" altLang="en-US"/>
          </a:p>
          <a:p>
            <a:pPr eaLnBrk="1" hangingPunct="1"/>
            <a:endParaRPr lang="fr-CH" altLang="en-US"/>
          </a:p>
          <a:p>
            <a:pPr eaLnBrk="1" hangingPunct="1"/>
            <a:endParaRPr lang="fr-CH" altLang="en-US" b="1"/>
          </a:p>
          <a:p>
            <a:pPr eaLnBrk="1" hangingPunct="1"/>
            <a:r>
              <a:rPr lang="fr-CH" altLang="en-US" b="1"/>
              <a:t>For more info, contact </a:t>
            </a:r>
            <a:r>
              <a:rPr lang="fr-CH" altLang="en-US"/>
              <a:t>: carpena@ufl.edu</a:t>
            </a:r>
            <a:endParaRPr lang="fr-FR"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Slide Number Placeholder 5">
            <a:extLst>
              <a:ext uri="{FF2B5EF4-FFF2-40B4-BE49-F238E27FC236}">
                <a16:creationId xmlns:a16="http://schemas.microsoft.com/office/drawing/2014/main" id="{1368A4D3-3FC6-4E55-9F06-79A54E8E669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88295AE-37B7-4D40-B945-5D1779F6177C}" type="slidenum">
              <a:rPr lang="fr-FR" altLang="en-US" sz="1400"/>
              <a:pPr eaLnBrk="1" hangingPunct="1"/>
              <a:t>3</a:t>
            </a:fld>
            <a:endParaRPr lang="fr-FR" altLang="en-US" sz="1400"/>
          </a:p>
        </p:txBody>
      </p:sp>
      <p:sp>
        <p:nvSpPr>
          <p:cNvPr id="22531" name="Rectangle 2">
            <a:extLst>
              <a:ext uri="{FF2B5EF4-FFF2-40B4-BE49-F238E27FC236}">
                <a16:creationId xmlns:a16="http://schemas.microsoft.com/office/drawing/2014/main" id="{9659D78D-94F6-4922-A81D-090EE8F25582}"/>
              </a:ext>
            </a:extLst>
          </p:cNvPr>
          <p:cNvSpPr>
            <a:spLocks noGrp="1" noChangeArrowheads="1"/>
          </p:cNvSpPr>
          <p:nvPr>
            <p:ph type="title"/>
          </p:nvPr>
        </p:nvSpPr>
        <p:spPr>
          <a:xfrm>
            <a:off x="1143000" y="152400"/>
            <a:ext cx="7543800" cy="1143000"/>
          </a:xfrm>
        </p:spPr>
        <p:txBody>
          <a:bodyPr/>
          <a:lstStyle/>
          <a:p>
            <a:pPr eaLnBrk="1" hangingPunct="1"/>
            <a:r>
              <a:rPr lang="fr-CH" altLang="en-US" i="1">
                <a:ea typeface="ＭＳ Ｐゴシック" panose="020B0600070205080204" pitchFamily="34" charset="-128"/>
              </a:rPr>
              <a:t>Outline</a:t>
            </a:r>
            <a:endParaRPr lang="fr-FR" altLang="en-US" i="1">
              <a:ea typeface="ＭＳ Ｐゴシック" panose="020B0600070205080204" pitchFamily="34" charset="-128"/>
            </a:endParaRPr>
          </a:p>
        </p:txBody>
      </p:sp>
      <p:sp>
        <p:nvSpPr>
          <p:cNvPr id="22532" name="Rectangle 3">
            <a:extLst>
              <a:ext uri="{FF2B5EF4-FFF2-40B4-BE49-F238E27FC236}">
                <a16:creationId xmlns:a16="http://schemas.microsoft.com/office/drawing/2014/main" id="{E3D86B47-6ED9-45DA-B0BE-7587BA53728F}"/>
              </a:ext>
            </a:extLst>
          </p:cNvPr>
          <p:cNvSpPr>
            <a:spLocks noGrp="1" noChangeArrowheads="1"/>
          </p:cNvSpPr>
          <p:nvPr>
            <p:ph idx="1"/>
          </p:nvPr>
        </p:nvSpPr>
        <p:spPr>
          <a:xfrm>
            <a:off x="1447800" y="1371600"/>
            <a:ext cx="3810000" cy="3733800"/>
          </a:xfrm>
        </p:spPr>
        <p:txBody>
          <a:bodyPr/>
          <a:lstStyle/>
          <a:p>
            <a:pPr marL="660400" indent="-660400" eaLnBrk="1" hangingPunct="1"/>
            <a:r>
              <a:rPr lang="fr-CH" altLang="en-US" sz="1800">
                <a:ea typeface="ＭＳ Ｐゴシック" panose="020B0600070205080204" pitchFamily="34" charset="-128"/>
              </a:rPr>
              <a:t>Motivation</a:t>
            </a:r>
          </a:p>
          <a:p>
            <a:pPr marL="660400" indent="-660400" eaLnBrk="1" hangingPunct="1"/>
            <a:endParaRPr lang="fr-CH" altLang="en-US" sz="1800">
              <a:ea typeface="ＭＳ Ｐゴシック" panose="020B0600070205080204" pitchFamily="34" charset="-128"/>
            </a:endParaRPr>
          </a:p>
          <a:p>
            <a:pPr marL="660400" indent="-660400" eaLnBrk="1" hangingPunct="1"/>
            <a:r>
              <a:rPr lang="fr-CH" altLang="en-US" sz="1800">
                <a:ea typeface="ＭＳ Ｐゴシック" panose="020B0600070205080204" pitchFamily="34" charset="-128"/>
              </a:rPr>
              <a:t>Part 1 : Field study</a:t>
            </a:r>
          </a:p>
          <a:p>
            <a:pPr marL="1035050" lvl="1" indent="-577850" eaLnBrk="1" hangingPunct="1">
              <a:buFontTx/>
              <a:buNone/>
            </a:pPr>
            <a:r>
              <a:rPr lang="fr-CH" altLang="en-US" sz="1600">
                <a:ea typeface="ＭＳ Ｐゴシック" panose="020B0600070205080204" pitchFamily="34" charset="-128"/>
              </a:rPr>
              <a:t>1.1  Introduction, motivation and objectives</a:t>
            </a:r>
          </a:p>
          <a:p>
            <a:pPr marL="1035050" lvl="1" indent="-577850" eaLnBrk="1" hangingPunct="1">
              <a:buFontTx/>
              <a:buNone/>
            </a:pPr>
            <a:r>
              <a:rPr lang="fr-CH" altLang="en-US" sz="1600">
                <a:ea typeface="ＭＳ Ｐゴシック" panose="020B0600070205080204" pitchFamily="34" charset="-128"/>
              </a:rPr>
              <a:t>1.2  Material and methods</a:t>
            </a:r>
          </a:p>
          <a:p>
            <a:pPr marL="1035050" lvl="1" indent="-577850" eaLnBrk="1" hangingPunct="1">
              <a:buFontTx/>
              <a:buNone/>
            </a:pPr>
            <a:r>
              <a:rPr lang="fr-CH" altLang="en-US" sz="1600">
                <a:ea typeface="ＭＳ Ｐゴシック" panose="020B0600070205080204" pitchFamily="34" charset="-128"/>
              </a:rPr>
              <a:t>1.3  Results:</a:t>
            </a:r>
          </a:p>
          <a:p>
            <a:pPr marL="1409700" lvl="2" indent="-495300" eaLnBrk="1" hangingPunct="1">
              <a:buFontTx/>
              <a:buNone/>
            </a:pPr>
            <a:r>
              <a:rPr lang="fr-CH" altLang="en-US" sz="1400">
                <a:ea typeface="ＭＳ Ｐゴシック" panose="020B0600070205080204" pitchFamily="34" charset="-128"/>
              </a:rPr>
              <a:t>1.3.1  Water stages</a:t>
            </a:r>
          </a:p>
          <a:p>
            <a:pPr marL="1409700" lvl="2" indent="-495300" eaLnBrk="1" hangingPunct="1">
              <a:buFontTx/>
              <a:buNone/>
            </a:pPr>
            <a:r>
              <a:rPr lang="fr-CH" altLang="en-US" sz="1400">
                <a:ea typeface="ＭＳ Ｐゴシック" panose="020B0600070205080204" pitchFamily="34" charset="-128"/>
              </a:rPr>
              <a:t>1.3.2  Water budget</a:t>
            </a:r>
          </a:p>
          <a:p>
            <a:pPr marL="1409700" lvl="2" indent="-495300" eaLnBrk="1" hangingPunct="1">
              <a:buFontTx/>
              <a:buNone/>
            </a:pPr>
            <a:r>
              <a:rPr lang="fr-CH" altLang="en-US" sz="1400">
                <a:ea typeface="ＭＳ Ｐゴシック" panose="020B0600070205080204" pitchFamily="34" charset="-128"/>
              </a:rPr>
              <a:t>1.3.3  Model of the water volume and area </a:t>
            </a:r>
          </a:p>
          <a:p>
            <a:pPr marL="1409700" lvl="2" indent="-495300" eaLnBrk="1" hangingPunct="1">
              <a:buFontTx/>
              <a:buNone/>
            </a:pPr>
            <a:r>
              <a:rPr lang="fr-CH" altLang="en-US" sz="1400">
                <a:ea typeface="ＭＳ Ｐゴシック" panose="020B0600070205080204" pitchFamily="34" charset="-128"/>
              </a:rPr>
              <a:t>1.3.4  Water quality information</a:t>
            </a:r>
          </a:p>
          <a:p>
            <a:pPr marL="1409700" lvl="2" indent="-495300" eaLnBrk="1" hangingPunct="1">
              <a:buFontTx/>
              <a:buNone/>
            </a:pPr>
            <a:r>
              <a:rPr lang="fr-CH" altLang="en-US" sz="1400">
                <a:ea typeface="ＭＳ Ｐゴシック" panose="020B0600070205080204" pitchFamily="34" charset="-128"/>
              </a:rPr>
              <a:t>1.3.5  Comparison of the volume</a:t>
            </a:r>
          </a:p>
          <a:p>
            <a:pPr marL="1035050" lvl="1" indent="-577850" eaLnBrk="1" hangingPunct="1">
              <a:buFontTx/>
              <a:buNone/>
            </a:pPr>
            <a:r>
              <a:rPr lang="fr-CH" altLang="en-US" sz="1600">
                <a:ea typeface="ＭＳ Ｐゴシック" panose="020B0600070205080204" pitchFamily="34" charset="-128"/>
              </a:rPr>
              <a:t>1.4  Conclusions</a:t>
            </a:r>
          </a:p>
          <a:p>
            <a:pPr marL="1035050" lvl="1" indent="-577850" eaLnBrk="1" hangingPunct="1">
              <a:buFontTx/>
              <a:buNone/>
            </a:pPr>
            <a:endParaRPr lang="fr-CH" altLang="en-US" sz="1600">
              <a:ea typeface="ＭＳ Ｐゴシック" panose="020B0600070205080204" pitchFamily="34" charset="-128"/>
            </a:endParaRPr>
          </a:p>
          <a:p>
            <a:pPr marL="660400" indent="-660400" eaLnBrk="1" hangingPunct="1"/>
            <a:r>
              <a:rPr lang="fr-CH" altLang="en-US" sz="1800">
                <a:ea typeface="ＭＳ Ｐゴシック" panose="020B0600070205080204" pitchFamily="34" charset="-128"/>
              </a:rPr>
              <a:t>Summary and Take Home</a:t>
            </a:r>
          </a:p>
        </p:txBody>
      </p:sp>
      <p:grpSp>
        <p:nvGrpSpPr>
          <p:cNvPr id="22533" name="Group 4">
            <a:extLst>
              <a:ext uri="{FF2B5EF4-FFF2-40B4-BE49-F238E27FC236}">
                <a16:creationId xmlns:a16="http://schemas.microsoft.com/office/drawing/2014/main" id="{3AF35999-4069-4C6C-84A3-FA1E577C4D41}"/>
              </a:ext>
            </a:extLst>
          </p:cNvPr>
          <p:cNvGrpSpPr>
            <a:grpSpLocks/>
          </p:cNvGrpSpPr>
          <p:nvPr/>
        </p:nvGrpSpPr>
        <p:grpSpPr bwMode="auto">
          <a:xfrm>
            <a:off x="0" y="0"/>
            <a:ext cx="1143000" cy="6858000"/>
            <a:chOff x="0" y="0"/>
            <a:chExt cx="720" cy="4320"/>
          </a:xfrm>
        </p:grpSpPr>
        <p:pic>
          <p:nvPicPr>
            <p:cNvPr id="22537" name="Picture 5" descr="CostaRica270509 006">
              <a:extLst>
                <a:ext uri="{FF2B5EF4-FFF2-40B4-BE49-F238E27FC236}">
                  <a16:creationId xmlns:a16="http://schemas.microsoft.com/office/drawing/2014/main" id="{810690C3-5E25-4B85-8114-ED57118D86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7" descr="UFlogo">
              <a:extLst>
                <a:ext uri="{FF2B5EF4-FFF2-40B4-BE49-F238E27FC236}">
                  <a16:creationId xmlns:a16="http://schemas.microsoft.com/office/drawing/2014/main" id="{2B8EA12D-72E4-4638-B7D1-F9EBD9724F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534" name="Picture 8" descr="logoEPFL">
            <a:extLst>
              <a:ext uri="{FF2B5EF4-FFF2-40B4-BE49-F238E27FC236}">
                <a16:creationId xmlns:a16="http://schemas.microsoft.com/office/drawing/2014/main" id="{8107171C-7FB4-4FE1-8130-436A38724B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2" name="Rectangle 10">
            <a:extLst>
              <a:ext uri="{FF2B5EF4-FFF2-40B4-BE49-F238E27FC236}">
                <a16:creationId xmlns:a16="http://schemas.microsoft.com/office/drawing/2014/main" id="{6A59815E-5739-4B2E-8BAF-0F491FA55B70}"/>
              </a:ext>
            </a:extLst>
          </p:cNvPr>
          <p:cNvSpPr>
            <a:spLocks noChangeArrowheads="1"/>
          </p:cNvSpPr>
          <p:nvPr/>
        </p:nvSpPr>
        <p:spPr bwMode="auto">
          <a:xfrm>
            <a:off x="5257800" y="2057400"/>
            <a:ext cx="3886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60400" indent="-660400" eaLnBrk="0" hangingPunct="0">
              <a:defRPr sz="2400">
                <a:solidFill>
                  <a:schemeClr val="tx1"/>
                </a:solidFill>
                <a:latin typeface="Arial" panose="020B0604020202020204" pitchFamily="34" charset="0"/>
                <a:ea typeface="ＭＳ Ｐゴシック" panose="020B0600070205080204" pitchFamily="34" charset="-128"/>
              </a:defRPr>
            </a:lvl1pPr>
            <a:lvl2pPr marL="1035050" indent="-577850" eaLnBrk="0" hangingPunct="0">
              <a:defRPr sz="2400">
                <a:solidFill>
                  <a:schemeClr val="tx1"/>
                </a:solidFill>
                <a:latin typeface="Arial" panose="020B0604020202020204" pitchFamily="34" charset="0"/>
                <a:ea typeface="ＭＳ Ｐゴシック" panose="020B0600070205080204" pitchFamily="34" charset="-128"/>
              </a:defRPr>
            </a:lvl2pPr>
            <a:lvl3pPr marL="1409700" indent="-495300"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fr-CH" altLang="en-US" sz="1800"/>
              <a:t>Part 2 : Tracer study</a:t>
            </a:r>
          </a:p>
          <a:p>
            <a:pPr lvl="1" eaLnBrk="1" hangingPunct="1">
              <a:spcBef>
                <a:spcPct val="20000"/>
              </a:spcBef>
            </a:pPr>
            <a:r>
              <a:rPr lang="fr-CH" altLang="en-US" sz="1600"/>
              <a:t>2.1  Introduction, motivation and objectives</a:t>
            </a:r>
          </a:p>
          <a:p>
            <a:pPr lvl="1" eaLnBrk="1" hangingPunct="1">
              <a:spcBef>
                <a:spcPct val="20000"/>
              </a:spcBef>
            </a:pPr>
            <a:r>
              <a:rPr lang="fr-CH" altLang="en-US" sz="1600"/>
              <a:t>2.2  Material and methods</a:t>
            </a:r>
          </a:p>
          <a:p>
            <a:pPr lvl="1" eaLnBrk="1" hangingPunct="1">
              <a:spcBef>
                <a:spcPct val="20000"/>
              </a:spcBef>
            </a:pPr>
            <a:r>
              <a:rPr lang="fr-CH" altLang="en-US" sz="1600"/>
              <a:t>2.3  Results</a:t>
            </a:r>
          </a:p>
          <a:p>
            <a:pPr lvl="2" eaLnBrk="1" hangingPunct="1">
              <a:spcBef>
                <a:spcPct val="20000"/>
              </a:spcBef>
            </a:pPr>
            <a:r>
              <a:rPr lang="fr-CH" altLang="en-US" sz="1400"/>
              <a:t>2.3.1  Bromide concentration</a:t>
            </a:r>
          </a:p>
          <a:p>
            <a:pPr lvl="2" eaLnBrk="1" hangingPunct="1">
              <a:spcBef>
                <a:spcPct val="20000"/>
              </a:spcBef>
            </a:pPr>
            <a:r>
              <a:rPr lang="fr-CH" altLang="en-US" sz="1400">
                <a:sym typeface="Wingdings" panose="05000000000000000000" pitchFamily="2" charset="2"/>
              </a:rPr>
              <a:t>2.3.2  V</a:t>
            </a:r>
            <a:r>
              <a:rPr lang="fr-CH" altLang="en-US" sz="1400"/>
              <a:t>elocities and preferential chanels </a:t>
            </a:r>
          </a:p>
          <a:p>
            <a:pPr lvl="2" eaLnBrk="1" hangingPunct="1">
              <a:spcBef>
                <a:spcPct val="20000"/>
              </a:spcBef>
            </a:pPr>
            <a:r>
              <a:rPr lang="fr-CH" altLang="en-US" sz="1400">
                <a:sym typeface="Wingdings" panose="05000000000000000000" pitchFamily="2" charset="2"/>
              </a:rPr>
              <a:t>2.3.3  Br -</a:t>
            </a:r>
            <a:r>
              <a:rPr lang="fr-CH" altLang="en-US" sz="1400"/>
              <a:t> comparison with </a:t>
            </a:r>
            <a:r>
              <a:rPr lang="fr-CH" altLang="en-US" sz="1400">
                <a:sym typeface="Wingdings" panose="05000000000000000000" pitchFamily="2" charset="2"/>
              </a:rPr>
              <a:t>SF6</a:t>
            </a:r>
            <a:endParaRPr lang="fr-CH" altLang="en-US" sz="1400"/>
          </a:p>
          <a:p>
            <a:pPr lvl="1" eaLnBrk="1" hangingPunct="1">
              <a:spcBef>
                <a:spcPct val="20000"/>
              </a:spcBef>
            </a:pPr>
            <a:r>
              <a:rPr lang="fr-CH" altLang="en-US" sz="1600"/>
              <a:t>2.4  Conclusions</a:t>
            </a:r>
            <a:endParaRPr lang="fr-FR" altLang="en-US" sz="1600"/>
          </a:p>
        </p:txBody>
      </p:sp>
      <p:sp>
        <p:nvSpPr>
          <p:cNvPr id="22536" name="Line 11">
            <a:extLst>
              <a:ext uri="{FF2B5EF4-FFF2-40B4-BE49-F238E27FC236}">
                <a16:creationId xmlns:a16="http://schemas.microsoft.com/office/drawing/2014/main" id="{DFD19326-D519-4651-905F-C620F379E9EA}"/>
              </a:ext>
            </a:extLst>
          </p:cNvPr>
          <p:cNvSpPr>
            <a:spLocks noChangeShapeType="1"/>
          </p:cNvSpPr>
          <p:nvPr/>
        </p:nvSpPr>
        <p:spPr bwMode="auto">
          <a:xfrm>
            <a:off x="5257800" y="2133600"/>
            <a:ext cx="0" cy="3200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802"/>
                                        </p:tgtEl>
                                        <p:attrNameLst>
                                          <p:attrName>style.visibility</p:attrName>
                                        </p:attrNameLst>
                                      </p:cBhvr>
                                      <p:to>
                                        <p:strVal val="visible"/>
                                      </p:to>
                                    </p:set>
                                    <p:anim calcmode="lin" valueType="num">
                                      <p:cBhvr additive="base">
                                        <p:cTn id="7" dur="500" fill="hold"/>
                                        <p:tgtEl>
                                          <p:spTgt spid="33802"/>
                                        </p:tgtEl>
                                        <p:attrNameLst>
                                          <p:attrName>ppt_x</p:attrName>
                                        </p:attrNameLst>
                                      </p:cBhvr>
                                      <p:tavLst>
                                        <p:tav tm="0">
                                          <p:val>
                                            <p:strVal val="#ppt_x"/>
                                          </p:val>
                                        </p:tav>
                                        <p:tav tm="100000">
                                          <p:val>
                                            <p:strVal val="#ppt_x"/>
                                          </p:val>
                                        </p:tav>
                                      </p:tavLst>
                                    </p:anim>
                                    <p:anim calcmode="lin" valueType="num">
                                      <p:cBhvr additive="base">
                                        <p:cTn id="8" dur="500" fill="hold"/>
                                        <p:tgtEl>
                                          <p:spTgt spid="338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a:extLst>
              <a:ext uri="{FF2B5EF4-FFF2-40B4-BE49-F238E27FC236}">
                <a16:creationId xmlns:a16="http://schemas.microsoft.com/office/drawing/2014/main" id="{6C037100-D45D-4CAD-996D-F79CC56769C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7254541-5959-4B9A-8C0F-1DDBFC95F935}" type="slidenum">
              <a:rPr lang="fr-FR" altLang="en-US" sz="1400"/>
              <a:pPr eaLnBrk="1" hangingPunct="1"/>
              <a:t>4</a:t>
            </a:fld>
            <a:endParaRPr lang="fr-FR" altLang="en-US" sz="1400"/>
          </a:p>
        </p:txBody>
      </p:sp>
      <p:sp>
        <p:nvSpPr>
          <p:cNvPr id="24579" name="Rectangle 26">
            <a:extLst>
              <a:ext uri="{FF2B5EF4-FFF2-40B4-BE49-F238E27FC236}">
                <a16:creationId xmlns:a16="http://schemas.microsoft.com/office/drawing/2014/main" id="{6BCCA8BF-0C1A-4830-818B-F347A4DC0C94}"/>
              </a:ext>
            </a:extLst>
          </p:cNvPr>
          <p:cNvSpPr>
            <a:spLocks noChangeArrowheads="1"/>
          </p:cNvSpPr>
          <p:nvPr/>
        </p:nvSpPr>
        <p:spPr bwMode="auto">
          <a:xfrm>
            <a:off x="1219200" y="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2800" i="1">
                <a:solidFill>
                  <a:schemeClr val="tx2"/>
                </a:solidFill>
              </a:rPr>
              <a:t>Location of the wetland in EARTH University Campus, Limon province, Costa Rica</a:t>
            </a:r>
            <a:endParaRPr lang="fr-FR" altLang="en-US" sz="2800" i="1">
              <a:solidFill>
                <a:schemeClr val="tx2"/>
              </a:solidFill>
            </a:endParaRPr>
          </a:p>
        </p:txBody>
      </p:sp>
      <p:grpSp>
        <p:nvGrpSpPr>
          <p:cNvPr id="24580" name="Group 11">
            <a:extLst>
              <a:ext uri="{FF2B5EF4-FFF2-40B4-BE49-F238E27FC236}">
                <a16:creationId xmlns:a16="http://schemas.microsoft.com/office/drawing/2014/main" id="{CE3A50DC-263C-46E4-93F9-641DDF44BCAB}"/>
              </a:ext>
            </a:extLst>
          </p:cNvPr>
          <p:cNvGrpSpPr>
            <a:grpSpLocks/>
          </p:cNvGrpSpPr>
          <p:nvPr/>
        </p:nvGrpSpPr>
        <p:grpSpPr bwMode="auto">
          <a:xfrm>
            <a:off x="0" y="0"/>
            <a:ext cx="1143000" cy="6858000"/>
            <a:chOff x="0" y="0"/>
            <a:chExt cx="720" cy="4320"/>
          </a:xfrm>
        </p:grpSpPr>
        <p:pic>
          <p:nvPicPr>
            <p:cNvPr id="24601" name="Picture 4" descr="CostaRica270509 006">
              <a:extLst>
                <a:ext uri="{FF2B5EF4-FFF2-40B4-BE49-F238E27FC236}">
                  <a16:creationId xmlns:a16="http://schemas.microsoft.com/office/drawing/2014/main" id="{62B8AD22-9D16-4F9B-A506-0F050A390D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02" name="Picture 7" descr="UFlogo">
              <a:extLst>
                <a:ext uri="{FF2B5EF4-FFF2-40B4-BE49-F238E27FC236}">
                  <a16:creationId xmlns:a16="http://schemas.microsoft.com/office/drawing/2014/main" id="{8711686C-7D69-4E93-930D-9C6AC2BE12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1" name="Rectangle 28">
            <a:extLst>
              <a:ext uri="{FF2B5EF4-FFF2-40B4-BE49-F238E27FC236}">
                <a16:creationId xmlns:a16="http://schemas.microsoft.com/office/drawing/2014/main" id="{D14B5447-0BD4-431D-A1CF-4141D32F592F}"/>
              </a:ext>
            </a:extLst>
          </p:cNvPr>
          <p:cNvSpPr>
            <a:spLocks noChangeArrowheads="1"/>
          </p:cNvSpPr>
          <p:nvPr/>
        </p:nvSpPr>
        <p:spPr bwMode="auto">
          <a:xfrm>
            <a:off x="1219200" y="1447800"/>
            <a:ext cx="3657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Collaboration Project: </a:t>
            </a:r>
          </a:p>
          <a:p>
            <a:pPr lvl="1" eaLnBrk="1" hangingPunct="1">
              <a:spcBef>
                <a:spcPct val="20000"/>
              </a:spcBef>
            </a:pPr>
            <a:r>
              <a:rPr lang="en-GB" altLang="en-US" sz="1800"/>
              <a:t>UF and EARTH University</a:t>
            </a:r>
          </a:p>
          <a:p>
            <a:pPr lvl="1" eaLnBrk="1" hangingPunct="1">
              <a:spcBef>
                <a:spcPct val="20000"/>
              </a:spcBef>
              <a:buFontTx/>
              <a:buChar char="–"/>
            </a:pPr>
            <a:endParaRPr lang="en-GB" altLang="en-US" sz="1800"/>
          </a:p>
          <a:p>
            <a:pPr eaLnBrk="1" hangingPunct="1">
              <a:spcBef>
                <a:spcPct val="20000"/>
              </a:spcBef>
              <a:buFontTx/>
              <a:buChar char="•"/>
            </a:pPr>
            <a:endParaRPr lang="fr-FR" altLang="en-US" sz="2000"/>
          </a:p>
        </p:txBody>
      </p:sp>
      <p:pic>
        <p:nvPicPr>
          <p:cNvPr id="24582" name="Picture 15" descr="Manon1">
            <a:extLst>
              <a:ext uri="{FF2B5EF4-FFF2-40B4-BE49-F238E27FC236}">
                <a16:creationId xmlns:a16="http://schemas.microsoft.com/office/drawing/2014/main" id="{BB9AC884-E612-4C49-8761-37391BC5C6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7350" y="990600"/>
            <a:ext cx="3448050" cy="421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3" name="Group 55">
            <a:extLst>
              <a:ext uri="{FF2B5EF4-FFF2-40B4-BE49-F238E27FC236}">
                <a16:creationId xmlns:a16="http://schemas.microsoft.com/office/drawing/2014/main" id="{B7FC9439-5C06-4B41-A2AF-03479D27639C}"/>
              </a:ext>
            </a:extLst>
          </p:cNvPr>
          <p:cNvGrpSpPr>
            <a:grpSpLocks/>
          </p:cNvGrpSpPr>
          <p:nvPr/>
        </p:nvGrpSpPr>
        <p:grpSpPr bwMode="auto">
          <a:xfrm>
            <a:off x="3175000" y="1055688"/>
            <a:ext cx="5740400" cy="5726112"/>
            <a:chOff x="2000" y="665"/>
            <a:chExt cx="3616" cy="3607"/>
          </a:xfrm>
        </p:grpSpPr>
        <p:pic>
          <p:nvPicPr>
            <p:cNvPr id="24585" name="Picture 14" descr="Costa_Rica_Topography">
              <a:extLst>
                <a:ext uri="{FF2B5EF4-FFF2-40B4-BE49-F238E27FC236}">
                  <a16:creationId xmlns:a16="http://schemas.microsoft.com/office/drawing/2014/main" id="{3B7247EB-DF53-42E7-997A-0D937D65BB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0" y="2594"/>
              <a:ext cx="1792"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6" name="Text Box 16">
              <a:extLst>
                <a:ext uri="{FF2B5EF4-FFF2-40B4-BE49-F238E27FC236}">
                  <a16:creationId xmlns:a16="http://schemas.microsoft.com/office/drawing/2014/main" id="{F5707D0D-1571-48F6-907C-9D33F2211AA9}"/>
                </a:ext>
              </a:extLst>
            </p:cNvPr>
            <p:cNvSpPr txBox="1">
              <a:spLocks noChangeArrowheads="1"/>
            </p:cNvSpPr>
            <p:nvPr/>
          </p:nvSpPr>
          <p:spPr bwMode="auto">
            <a:xfrm>
              <a:off x="2368" y="3355"/>
              <a:ext cx="76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fr-CH" altLang="en-US" sz="1300" b="1"/>
                <a:t>Costa Rica</a:t>
              </a:r>
              <a:endParaRPr lang="fr-FR" altLang="en-US" sz="1300" b="1"/>
            </a:p>
          </p:txBody>
        </p:sp>
        <p:sp>
          <p:nvSpPr>
            <p:cNvPr id="24587" name="Text Box 17">
              <a:extLst>
                <a:ext uri="{FF2B5EF4-FFF2-40B4-BE49-F238E27FC236}">
                  <a16:creationId xmlns:a16="http://schemas.microsoft.com/office/drawing/2014/main" id="{50FDF2A0-9710-4E31-AEE3-02D352AAA0A2}"/>
                </a:ext>
              </a:extLst>
            </p:cNvPr>
            <p:cNvSpPr txBox="1">
              <a:spLocks noChangeArrowheads="1"/>
            </p:cNvSpPr>
            <p:nvPr/>
          </p:nvSpPr>
          <p:spPr bwMode="auto">
            <a:xfrm>
              <a:off x="2281" y="2569"/>
              <a:ext cx="581"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fr-CH" altLang="en-US" sz="1100" b="1"/>
                <a:t>Nicaragua</a:t>
              </a:r>
              <a:endParaRPr lang="fr-FR" altLang="en-US" sz="1100" b="1"/>
            </a:p>
          </p:txBody>
        </p:sp>
        <p:sp>
          <p:nvSpPr>
            <p:cNvPr id="24588" name="Text Box 18">
              <a:extLst>
                <a:ext uri="{FF2B5EF4-FFF2-40B4-BE49-F238E27FC236}">
                  <a16:creationId xmlns:a16="http://schemas.microsoft.com/office/drawing/2014/main" id="{FE5E2021-2ABD-4B37-AD9F-7A028F96C691}"/>
                </a:ext>
              </a:extLst>
            </p:cNvPr>
            <p:cNvSpPr txBox="1">
              <a:spLocks noChangeArrowheads="1"/>
            </p:cNvSpPr>
            <p:nvPr/>
          </p:nvSpPr>
          <p:spPr bwMode="auto">
            <a:xfrm>
              <a:off x="3360" y="3772"/>
              <a:ext cx="537"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fr-CH" altLang="en-US" sz="1100" b="1"/>
                <a:t>Panama</a:t>
              </a:r>
              <a:endParaRPr lang="fr-FR" altLang="en-US" sz="1100" b="1"/>
            </a:p>
          </p:txBody>
        </p:sp>
        <p:sp>
          <p:nvSpPr>
            <p:cNvPr id="24589" name="Rectangle 19">
              <a:extLst>
                <a:ext uri="{FF2B5EF4-FFF2-40B4-BE49-F238E27FC236}">
                  <a16:creationId xmlns:a16="http://schemas.microsoft.com/office/drawing/2014/main" id="{57A7EDCB-D5E8-48CF-9487-1A859FAB6F50}"/>
                </a:ext>
              </a:extLst>
            </p:cNvPr>
            <p:cNvSpPr>
              <a:spLocks noChangeArrowheads="1"/>
            </p:cNvSpPr>
            <p:nvPr/>
          </p:nvSpPr>
          <p:spPr bwMode="auto">
            <a:xfrm>
              <a:off x="3072" y="2976"/>
              <a:ext cx="71" cy="69"/>
            </a:xfrm>
            <a:prstGeom prst="rect">
              <a:avLst/>
            </a:prstGeom>
            <a:solidFill>
              <a:schemeClr val="tx1"/>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4590" name="Text Box 20">
              <a:extLst>
                <a:ext uri="{FF2B5EF4-FFF2-40B4-BE49-F238E27FC236}">
                  <a16:creationId xmlns:a16="http://schemas.microsoft.com/office/drawing/2014/main" id="{7F817C13-DAF5-44B7-A580-DDD511011B74}"/>
                </a:ext>
              </a:extLst>
            </p:cNvPr>
            <p:cNvSpPr txBox="1">
              <a:spLocks noChangeArrowheads="1"/>
            </p:cNvSpPr>
            <p:nvPr/>
          </p:nvSpPr>
          <p:spPr bwMode="auto">
            <a:xfrm>
              <a:off x="4541" y="3444"/>
              <a:ext cx="1075"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fr-CH" altLang="en-US" sz="1600" b="1"/>
                <a:t>Location of study wetland area</a:t>
              </a:r>
              <a:endParaRPr lang="fr-FR" altLang="en-US" sz="1600" b="1"/>
            </a:p>
          </p:txBody>
        </p:sp>
        <p:cxnSp>
          <p:nvCxnSpPr>
            <p:cNvPr id="24591" name="AutoShape 21">
              <a:extLst>
                <a:ext uri="{FF2B5EF4-FFF2-40B4-BE49-F238E27FC236}">
                  <a16:creationId xmlns:a16="http://schemas.microsoft.com/office/drawing/2014/main" id="{01A9B267-F9CC-4B40-9707-3D07626A1D51}"/>
                </a:ext>
              </a:extLst>
            </p:cNvPr>
            <p:cNvCxnSpPr>
              <a:cxnSpLocks noChangeShapeType="1"/>
              <a:stCxn id="24594" idx="2"/>
              <a:endCxn id="24590" idx="0"/>
            </p:cNvCxnSpPr>
            <p:nvPr/>
          </p:nvCxnSpPr>
          <p:spPr bwMode="auto">
            <a:xfrm>
              <a:off x="4802" y="1460"/>
              <a:ext cx="277" cy="1984"/>
            </a:xfrm>
            <a:prstGeom prst="straightConnector1">
              <a:avLst/>
            </a:prstGeom>
            <a:noFill/>
            <a:ln w="22225">
              <a:solidFill>
                <a:schemeClr val="tx1"/>
              </a:solidFill>
              <a:round/>
              <a:headEnd/>
              <a:tailEnd/>
            </a:ln>
            <a:extLst>
              <a:ext uri="{909E8E84-426E-40DD-AFC4-6F175D3DCCD1}">
                <a14:hiddenFill xmlns:a14="http://schemas.microsoft.com/office/drawing/2010/main">
                  <a:noFill/>
                </a14:hiddenFill>
              </a:ext>
            </a:extLst>
          </p:spPr>
        </p:cxnSp>
        <p:pic>
          <p:nvPicPr>
            <p:cNvPr id="24592" name="Picture 22">
              <a:extLst>
                <a:ext uri="{FF2B5EF4-FFF2-40B4-BE49-F238E27FC236}">
                  <a16:creationId xmlns:a16="http://schemas.microsoft.com/office/drawing/2014/main" id="{882AF20C-5C13-4C0A-AD06-D0DBFC5672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80" y="665"/>
              <a:ext cx="16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4593" name="AutoShape 23">
              <a:extLst>
                <a:ext uri="{FF2B5EF4-FFF2-40B4-BE49-F238E27FC236}">
                  <a16:creationId xmlns:a16="http://schemas.microsoft.com/office/drawing/2014/main" id="{E54B0662-F7BC-4FF9-9435-E9CC382FCC8E}"/>
                </a:ext>
              </a:extLst>
            </p:cNvPr>
            <p:cNvCxnSpPr>
              <a:cxnSpLocks noChangeShapeType="1"/>
              <a:stCxn id="24589" idx="0"/>
            </p:cNvCxnSpPr>
            <p:nvPr/>
          </p:nvCxnSpPr>
          <p:spPr bwMode="auto">
            <a:xfrm flipV="1">
              <a:off x="3108" y="1951"/>
              <a:ext cx="336" cy="1019"/>
            </a:xfrm>
            <a:prstGeom prst="straightConnector1">
              <a:avLst/>
            </a:prstGeom>
            <a:noFill/>
            <a:ln w="15875">
              <a:solidFill>
                <a:schemeClr val="tx1"/>
              </a:solidFill>
              <a:round/>
              <a:headEnd/>
              <a:tailEnd/>
            </a:ln>
            <a:extLst>
              <a:ext uri="{909E8E84-426E-40DD-AFC4-6F175D3DCCD1}">
                <a14:hiddenFill xmlns:a14="http://schemas.microsoft.com/office/drawing/2010/main">
                  <a:noFill/>
                </a14:hiddenFill>
              </a:ext>
            </a:extLst>
          </p:spPr>
        </p:cxnSp>
        <p:sp>
          <p:nvSpPr>
            <p:cNvPr id="24594" name="Rectangle 24">
              <a:extLst>
                <a:ext uri="{FF2B5EF4-FFF2-40B4-BE49-F238E27FC236}">
                  <a16:creationId xmlns:a16="http://schemas.microsoft.com/office/drawing/2014/main" id="{36D1B70E-FFF5-4A11-A3CA-18579B8B7C6E}"/>
                </a:ext>
              </a:extLst>
            </p:cNvPr>
            <p:cNvSpPr>
              <a:spLocks noChangeArrowheads="1"/>
            </p:cNvSpPr>
            <p:nvPr/>
          </p:nvSpPr>
          <p:spPr bwMode="auto">
            <a:xfrm>
              <a:off x="4755" y="1324"/>
              <a:ext cx="93" cy="129"/>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cxnSp>
          <p:nvCxnSpPr>
            <p:cNvPr id="24595" name="AutoShape 25">
              <a:extLst>
                <a:ext uri="{FF2B5EF4-FFF2-40B4-BE49-F238E27FC236}">
                  <a16:creationId xmlns:a16="http://schemas.microsoft.com/office/drawing/2014/main" id="{567819C8-6FB7-48CB-9C31-5C919E427AEC}"/>
                </a:ext>
              </a:extLst>
            </p:cNvPr>
            <p:cNvCxnSpPr>
              <a:cxnSpLocks noChangeShapeType="1"/>
              <a:stCxn id="24589" idx="3"/>
            </p:cNvCxnSpPr>
            <p:nvPr/>
          </p:nvCxnSpPr>
          <p:spPr bwMode="auto">
            <a:xfrm>
              <a:off x="3149" y="3011"/>
              <a:ext cx="1380" cy="243"/>
            </a:xfrm>
            <a:prstGeom prst="straightConnector1">
              <a:avLst/>
            </a:prstGeom>
            <a:noFill/>
            <a:ln w="15875">
              <a:solidFill>
                <a:schemeClr val="tx1"/>
              </a:solidFill>
              <a:round/>
              <a:headEnd/>
              <a:tailEnd/>
            </a:ln>
            <a:extLst>
              <a:ext uri="{909E8E84-426E-40DD-AFC4-6F175D3DCCD1}">
                <a14:hiddenFill xmlns:a14="http://schemas.microsoft.com/office/drawing/2010/main">
                  <a:noFill/>
                </a14:hiddenFill>
              </a:ext>
            </a:extLst>
          </p:spPr>
        </p:cxnSp>
        <p:grpSp>
          <p:nvGrpSpPr>
            <p:cNvPr id="24596" name="Group 50">
              <a:extLst>
                <a:ext uri="{FF2B5EF4-FFF2-40B4-BE49-F238E27FC236}">
                  <a16:creationId xmlns:a16="http://schemas.microsoft.com/office/drawing/2014/main" id="{0EF57E6A-9B37-47C8-94AA-118C94B66FC4}"/>
                </a:ext>
              </a:extLst>
            </p:cNvPr>
            <p:cNvGrpSpPr>
              <a:grpSpLocks/>
            </p:cNvGrpSpPr>
            <p:nvPr/>
          </p:nvGrpSpPr>
          <p:grpSpPr bwMode="auto">
            <a:xfrm>
              <a:off x="5323" y="3072"/>
              <a:ext cx="288" cy="144"/>
              <a:chOff x="5184" y="3168"/>
              <a:chExt cx="288" cy="144"/>
            </a:xfrm>
          </p:grpSpPr>
          <p:sp>
            <p:nvSpPr>
              <p:cNvPr id="24597" name="Text Box 40">
                <a:extLst>
                  <a:ext uri="{FF2B5EF4-FFF2-40B4-BE49-F238E27FC236}">
                    <a16:creationId xmlns:a16="http://schemas.microsoft.com/office/drawing/2014/main" id="{19253E5D-CF3C-49D4-A941-99173BFF0857}"/>
                  </a:ext>
                </a:extLst>
              </p:cNvPr>
              <p:cNvSpPr txBox="1">
                <a:spLocks noChangeArrowheads="1"/>
              </p:cNvSpPr>
              <p:nvPr/>
            </p:nvSpPr>
            <p:spPr bwMode="auto">
              <a:xfrm>
                <a:off x="5184" y="3168"/>
                <a:ext cx="288"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fr-CH" altLang="en-US" sz="900" b="1"/>
                  <a:t>1km</a:t>
                </a:r>
                <a:endParaRPr lang="fr-FR" altLang="en-US" sz="900" b="1"/>
              </a:p>
            </p:txBody>
          </p:sp>
          <p:sp>
            <p:nvSpPr>
              <p:cNvPr id="24598" name="Line 41">
                <a:extLst>
                  <a:ext uri="{FF2B5EF4-FFF2-40B4-BE49-F238E27FC236}">
                    <a16:creationId xmlns:a16="http://schemas.microsoft.com/office/drawing/2014/main" id="{DA72879E-77B0-41A7-9FF7-9AC8CCD16E7E}"/>
                  </a:ext>
                </a:extLst>
              </p:cNvPr>
              <p:cNvSpPr>
                <a:spLocks noChangeShapeType="1"/>
              </p:cNvSpPr>
              <p:nvPr/>
            </p:nvSpPr>
            <p:spPr bwMode="auto">
              <a:xfrm>
                <a:off x="5202" y="3302"/>
                <a:ext cx="215"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99" name="Line 42">
                <a:extLst>
                  <a:ext uri="{FF2B5EF4-FFF2-40B4-BE49-F238E27FC236}">
                    <a16:creationId xmlns:a16="http://schemas.microsoft.com/office/drawing/2014/main" id="{933E04FF-EF28-45BA-AF5B-EE1D63921E1C}"/>
                  </a:ext>
                </a:extLst>
              </p:cNvPr>
              <p:cNvSpPr>
                <a:spLocks noChangeShapeType="1"/>
              </p:cNvSpPr>
              <p:nvPr/>
            </p:nvSpPr>
            <p:spPr bwMode="auto">
              <a:xfrm>
                <a:off x="5417" y="3269"/>
                <a:ext cx="0" cy="33"/>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00" name="Line 43">
                <a:extLst>
                  <a:ext uri="{FF2B5EF4-FFF2-40B4-BE49-F238E27FC236}">
                    <a16:creationId xmlns:a16="http://schemas.microsoft.com/office/drawing/2014/main" id="{59DD507B-FF4E-45F5-8164-E5766B752B22}"/>
                  </a:ext>
                </a:extLst>
              </p:cNvPr>
              <p:cNvSpPr>
                <a:spLocks noChangeShapeType="1"/>
              </p:cNvSpPr>
              <p:nvPr/>
            </p:nvSpPr>
            <p:spPr bwMode="auto">
              <a:xfrm>
                <a:off x="5202" y="3269"/>
                <a:ext cx="0" cy="33"/>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pic>
        <p:nvPicPr>
          <p:cNvPr id="24584" name="Picture 54" descr="logoEPFL">
            <a:extLst>
              <a:ext uri="{FF2B5EF4-FFF2-40B4-BE49-F238E27FC236}">
                <a16:creationId xmlns:a16="http://schemas.microsoft.com/office/drawing/2014/main" id="{42172D5D-F299-48AC-8675-CA0110790FA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76FAFF17-7F74-46F6-ACDF-E13909A87ED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6C6685E-C75E-44FE-94D9-C37CE31D7294}" type="slidenum">
              <a:rPr lang="fr-FR" altLang="en-US" sz="1400"/>
              <a:pPr eaLnBrk="1" hangingPunct="1"/>
              <a:t>5</a:t>
            </a:fld>
            <a:endParaRPr lang="fr-FR" altLang="en-US" sz="1400"/>
          </a:p>
        </p:txBody>
      </p:sp>
      <p:sp>
        <p:nvSpPr>
          <p:cNvPr id="25603" name="Rectangle 2">
            <a:extLst>
              <a:ext uri="{FF2B5EF4-FFF2-40B4-BE49-F238E27FC236}">
                <a16:creationId xmlns:a16="http://schemas.microsoft.com/office/drawing/2014/main" id="{03193FAB-65F1-4FB4-B9E6-C87AEC0C65B2}"/>
              </a:ext>
            </a:extLst>
          </p:cNvPr>
          <p:cNvSpPr>
            <a:spLocks noGrp="1" noChangeArrowheads="1"/>
          </p:cNvSpPr>
          <p:nvPr>
            <p:ph type="title"/>
          </p:nvPr>
        </p:nvSpPr>
        <p:spPr>
          <a:xfrm>
            <a:off x="1219200" y="0"/>
            <a:ext cx="6096000" cy="1143000"/>
          </a:xfrm>
        </p:spPr>
        <p:txBody>
          <a:bodyPr/>
          <a:lstStyle/>
          <a:p>
            <a:pPr eaLnBrk="1" hangingPunct="1"/>
            <a:r>
              <a:rPr lang="en-US" altLang="en-US" sz="3200" i="1">
                <a:ea typeface="ＭＳ Ｐゴシック" panose="020B0600070205080204" pitchFamily="34" charset="-128"/>
              </a:rPr>
              <a:t>Why this wetland ?</a:t>
            </a:r>
            <a:endParaRPr lang="fr-FR" altLang="en-US" sz="3200" i="1">
              <a:ea typeface="ＭＳ Ｐゴシック" panose="020B0600070205080204" pitchFamily="34" charset="-128"/>
            </a:endParaRPr>
          </a:p>
        </p:txBody>
      </p:sp>
      <p:grpSp>
        <p:nvGrpSpPr>
          <p:cNvPr id="25604" name="Group 4">
            <a:extLst>
              <a:ext uri="{FF2B5EF4-FFF2-40B4-BE49-F238E27FC236}">
                <a16:creationId xmlns:a16="http://schemas.microsoft.com/office/drawing/2014/main" id="{504EDF26-E18E-454F-9A10-C5064CA9C4E7}"/>
              </a:ext>
            </a:extLst>
          </p:cNvPr>
          <p:cNvGrpSpPr>
            <a:grpSpLocks/>
          </p:cNvGrpSpPr>
          <p:nvPr/>
        </p:nvGrpSpPr>
        <p:grpSpPr bwMode="auto">
          <a:xfrm>
            <a:off x="0" y="0"/>
            <a:ext cx="1143000" cy="6858000"/>
            <a:chOff x="0" y="0"/>
            <a:chExt cx="720" cy="4320"/>
          </a:xfrm>
        </p:grpSpPr>
        <p:pic>
          <p:nvPicPr>
            <p:cNvPr id="25613" name="Picture 5" descr="CostaRica270509 006">
              <a:extLst>
                <a:ext uri="{FF2B5EF4-FFF2-40B4-BE49-F238E27FC236}">
                  <a16:creationId xmlns:a16="http://schemas.microsoft.com/office/drawing/2014/main" id="{04C64838-2B65-4F4E-B654-F579F6B702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4" name="Picture 7" descr="UFlogo">
              <a:extLst>
                <a:ext uri="{FF2B5EF4-FFF2-40B4-BE49-F238E27FC236}">
                  <a16:creationId xmlns:a16="http://schemas.microsoft.com/office/drawing/2014/main" id="{01B9F28F-FF6B-4AAC-90A4-9E7BFD7279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605" name="Rectangle 9">
            <a:extLst>
              <a:ext uri="{FF2B5EF4-FFF2-40B4-BE49-F238E27FC236}">
                <a16:creationId xmlns:a16="http://schemas.microsoft.com/office/drawing/2014/main" id="{4B1186FD-7C42-4DB0-BE43-E6EBBBB290C9}"/>
              </a:ext>
            </a:extLst>
          </p:cNvPr>
          <p:cNvSpPr>
            <a:spLocks noChangeArrowheads="1"/>
          </p:cNvSpPr>
          <p:nvPr/>
        </p:nvSpPr>
        <p:spPr bwMode="auto">
          <a:xfrm>
            <a:off x="0" y="12620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5606" name="Rectangle 10">
            <a:extLst>
              <a:ext uri="{FF2B5EF4-FFF2-40B4-BE49-F238E27FC236}">
                <a16:creationId xmlns:a16="http://schemas.microsoft.com/office/drawing/2014/main" id="{8C2AF1EB-7BFD-4704-9F43-3BCA2C872E08}"/>
              </a:ext>
            </a:extLst>
          </p:cNvPr>
          <p:cNvSpPr>
            <a:spLocks noChangeArrowheads="1"/>
          </p:cNvSpPr>
          <p:nvPr/>
        </p:nvSpPr>
        <p:spPr bwMode="auto">
          <a:xfrm>
            <a:off x="0" y="5595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5607" name="Rectangle 53">
            <a:extLst>
              <a:ext uri="{FF2B5EF4-FFF2-40B4-BE49-F238E27FC236}">
                <a16:creationId xmlns:a16="http://schemas.microsoft.com/office/drawing/2014/main" id="{B4909B40-AF5C-4F2D-AC4F-3AB733E19C8F}"/>
              </a:ext>
            </a:extLst>
          </p:cNvPr>
          <p:cNvSpPr>
            <a:spLocks noChangeArrowheads="1"/>
          </p:cNvSpPr>
          <p:nvPr/>
        </p:nvSpPr>
        <p:spPr bwMode="auto">
          <a:xfrm>
            <a:off x="1219200" y="1371600"/>
            <a:ext cx="5791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Tropical natural freshwater wetland 	</a:t>
            </a:r>
          </a:p>
          <a:p>
            <a:pPr lvl="1" eaLnBrk="1" hangingPunct="1">
              <a:spcBef>
                <a:spcPct val="20000"/>
              </a:spcBef>
              <a:buFontTx/>
              <a:buChar char="–"/>
            </a:pPr>
            <a:r>
              <a:rPr lang="en-GB" altLang="en-US" sz="1800"/>
              <a:t>Less studied than temperate ones</a:t>
            </a:r>
          </a:p>
          <a:p>
            <a:pPr lvl="1" eaLnBrk="1" hangingPunct="1">
              <a:spcBef>
                <a:spcPct val="20000"/>
              </a:spcBef>
              <a:buFontTx/>
              <a:buChar char="–"/>
            </a:pPr>
            <a:r>
              <a:rPr lang="en-GB" altLang="en-US" sz="1800"/>
              <a:t>Inventory/hydrological studies focused on large systems </a:t>
            </a:r>
          </a:p>
          <a:p>
            <a:pPr lvl="1" eaLnBrk="1" hangingPunct="1">
              <a:spcBef>
                <a:spcPct val="20000"/>
              </a:spcBef>
              <a:buFontTx/>
              <a:buChar char="–"/>
            </a:pPr>
            <a:r>
              <a:rPr lang="en-GB" altLang="en-US" sz="1800"/>
              <a:t>Abundance and ubiquitous distribution of small wetlands in the tropics of Central America </a:t>
            </a:r>
          </a:p>
          <a:p>
            <a:pPr lvl="1" eaLnBrk="1" hangingPunct="1">
              <a:spcBef>
                <a:spcPct val="20000"/>
              </a:spcBef>
              <a:buFontTx/>
              <a:buChar char="–"/>
            </a:pPr>
            <a:r>
              <a:rPr lang="en-GB" altLang="en-US" sz="1800"/>
              <a:t>Generation of information on hydrology support public decision-making to maintain its sustainability</a:t>
            </a:r>
            <a:endParaRPr lang="fr-FR" altLang="en-US" sz="1800"/>
          </a:p>
        </p:txBody>
      </p:sp>
      <p:pic>
        <p:nvPicPr>
          <p:cNvPr id="25608" name="Picture 54" descr="Application_RRoberts 077">
            <a:extLst>
              <a:ext uri="{FF2B5EF4-FFF2-40B4-BE49-F238E27FC236}">
                <a16:creationId xmlns:a16="http://schemas.microsoft.com/office/drawing/2014/main" id="{6AC074E6-7CF6-4E40-92BB-ECC98FB334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1143000"/>
            <a:ext cx="2057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58" descr="DSCF1846">
            <a:extLst>
              <a:ext uri="{FF2B5EF4-FFF2-40B4-BE49-F238E27FC236}">
                <a16:creationId xmlns:a16="http://schemas.microsoft.com/office/drawing/2014/main" id="{7557DF91-A243-493D-98FA-4C55D3D4AA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6600" y="2971800"/>
            <a:ext cx="2057400"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0" name="Picture 59" descr="Application_RRoberts 054">
            <a:extLst>
              <a:ext uri="{FF2B5EF4-FFF2-40B4-BE49-F238E27FC236}">
                <a16:creationId xmlns:a16="http://schemas.microsoft.com/office/drawing/2014/main" id="{BB293EFC-3BD2-4950-B83E-5C1649FA084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6600" y="4953000"/>
            <a:ext cx="205740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Picture 60" descr="logoEPFL">
            <a:extLst>
              <a:ext uri="{FF2B5EF4-FFF2-40B4-BE49-F238E27FC236}">
                <a16:creationId xmlns:a16="http://schemas.microsoft.com/office/drawing/2014/main" id="{881DF9B4-BE12-460E-8231-3E619E75E3A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93" name="Rectangle 61">
            <a:extLst>
              <a:ext uri="{FF2B5EF4-FFF2-40B4-BE49-F238E27FC236}">
                <a16:creationId xmlns:a16="http://schemas.microsoft.com/office/drawing/2014/main" id="{172E7E44-AC07-4483-AD35-4BFFD466F8EA}"/>
              </a:ext>
            </a:extLst>
          </p:cNvPr>
          <p:cNvSpPr>
            <a:spLocks noChangeArrowheads="1"/>
          </p:cNvSpPr>
          <p:nvPr/>
        </p:nvSpPr>
        <p:spPr bwMode="auto">
          <a:xfrm>
            <a:off x="1219200" y="4419600"/>
            <a:ext cx="35814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“La Reserva” wetland </a:t>
            </a:r>
          </a:p>
          <a:p>
            <a:pPr lvl="1" eaLnBrk="1" hangingPunct="1">
              <a:spcBef>
                <a:spcPct val="20000"/>
              </a:spcBef>
              <a:buFontTx/>
              <a:buChar char="–"/>
            </a:pPr>
            <a:r>
              <a:rPr lang="en-GB" altLang="en-US" sz="1800"/>
              <a:t>Single regulated outlet</a:t>
            </a:r>
          </a:p>
          <a:p>
            <a:pPr lvl="1" eaLnBrk="1" hangingPunct="1">
              <a:spcBef>
                <a:spcPct val="20000"/>
              </a:spcBef>
              <a:buFontTx/>
              <a:buChar char="–"/>
            </a:pPr>
            <a:r>
              <a:rPr lang="en-GB" altLang="en-US" sz="1800"/>
              <a:t>No specific inlet</a:t>
            </a:r>
          </a:p>
          <a:p>
            <a:pPr lvl="1" eaLnBrk="1" hangingPunct="1">
              <a:spcBef>
                <a:spcPct val="20000"/>
              </a:spcBef>
              <a:buFontTx/>
              <a:buChar char="–"/>
            </a:pPr>
            <a:r>
              <a:rPr lang="en-GB" altLang="en-US" sz="1800"/>
              <a:t>Small area (</a:t>
            </a:r>
            <a:r>
              <a:rPr lang="en-US" altLang="en-US" sz="1800"/>
              <a:t>9 </a:t>
            </a:r>
            <a:r>
              <a:rPr lang="en-GB" altLang="en-US" sz="1800"/>
              <a:t>ha)</a:t>
            </a:r>
            <a:endParaRPr lang="fr-FR"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93"/>
                                        </p:tgtEl>
                                        <p:attrNameLst>
                                          <p:attrName>style.visibility</p:attrName>
                                        </p:attrNameLst>
                                      </p:cBhvr>
                                      <p:to>
                                        <p:strVal val="visible"/>
                                      </p:to>
                                    </p:set>
                                    <p:anim calcmode="lin" valueType="num">
                                      <p:cBhvr additive="base">
                                        <p:cTn id="7" dur="500" fill="hold"/>
                                        <p:tgtEl>
                                          <p:spTgt spid="18493"/>
                                        </p:tgtEl>
                                        <p:attrNameLst>
                                          <p:attrName>ppt_x</p:attrName>
                                        </p:attrNameLst>
                                      </p:cBhvr>
                                      <p:tavLst>
                                        <p:tav tm="0">
                                          <p:val>
                                            <p:strVal val="#ppt_x"/>
                                          </p:val>
                                        </p:tav>
                                        <p:tav tm="100000">
                                          <p:val>
                                            <p:strVal val="#ppt_x"/>
                                          </p:val>
                                        </p:tav>
                                      </p:tavLst>
                                    </p:anim>
                                    <p:anim calcmode="lin" valueType="num">
                                      <p:cBhvr additive="base">
                                        <p:cTn id="8" dur="500" fill="hold"/>
                                        <p:tgtEl>
                                          <p:spTgt spid="184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9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F37DB712-03D9-495F-BC2F-9B5A7BD35CA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6EAB11A-BE37-4EB8-805B-F5CA6172E7FF}" type="slidenum">
              <a:rPr lang="fr-FR" altLang="en-US" sz="1400"/>
              <a:pPr eaLnBrk="1" hangingPunct="1"/>
              <a:t>6</a:t>
            </a:fld>
            <a:endParaRPr lang="fr-FR" altLang="en-US" sz="1400"/>
          </a:p>
        </p:txBody>
      </p:sp>
      <p:sp>
        <p:nvSpPr>
          <p:cNvPr id="27651" name="Rectangle 2">
            <a:extLst>
              <a:ext uri="{FF2B5EF4-FFF2-40B4-BE49-F238E27FC236}">
                <a16:creationId xmlns:a16="http://schemas.microsoft.com/office/drawing/2014/main" id="{6551C91E-AEDF-4695-8C8D-212399DCBD19}"/>
              </a:ext>
            </a:extLst>
          </p:cNvPr>
          <p:cNvSpPr>
            <a:spLocks noGrp="1" noChangeArrowheads="1"/>
          </p:cNvSpPr>
          <p:nvPr>
            <p:ph type="title"/>
          </p:nvPr>
        </p:nvSpPr>
        <p:spPr>
          <a:xfrm>
            <a:off x="1143000" y="0"/>
            <a:ext cx="7543800" cy="1143000"/>
          </a:xfrm>
        </p:spPr>
        <p:txBody>
          <a:bodyPr/>
          <a:lstStyle/>
          <a:p>
            <a:pPr eaLnBrk="1" hangingPunct="1"/>
            <a:r>
              <a:rPr lang="fr-CH" altLang="en-US" sz="3200" i="1">
                <a:ea typeface="ＭＳ Ｐゴシック" panose="020B0600070205080204" pitchFamily="34" charset="-128"/>
              </a:rPr>
              <a:t>1.1 Objectives of the study</a:t>
            </a:r>
            <a:endParaRPr lang="fr-FR" altLang="en-US" sz="3200" i="1">
              <a:ea typeface="ＭＳ Ｐゴシック" panose="020B0600070205080204" pitchFamily="34" charset="-128"/>
            </a:endParaRPr>
          </a:p>
        </p:txBody>
      </p:sp>
      <p:sp>
        <p:nvSpPr>
          <p:cNvPr id="27652" name="Rectangle 3">
            <a:extLst>
              <a:ext uri="{FF2B5EF4-FFF2-40B4-BE49-F238E27FC236}">
                <a16:creationId xmlns:a16="http://schemas.microsoft.com/office/drawing/2014/main" id="{3F3219B1-3A6E-4083-908B-44715DF7E569}"/>
              </a:ext>
            </a:extLst>
          </p:cNvPr>
          <p:cNvSpPr>
            <a:spLocks noGrp="1" noChangeArrowheads="1"/>
          </p:cNvSpPr>
          <p:nvPr>
            <p:ph idx="1"/>
          </p:nvPr>
        </p:nvSpPr>
        <p:spPr>
          <a:xfrm>
            <a:off x="1219200" y="1447800"/>
            <a:ext cx="7543800" cy="1143000"/>
          </a:xfrm>
        </p:spPr>
        <p:txBody>
          <a:bodyPr/>
          <a:lstStyle/>
          <a:p>
            <a:pPr marL="609600" indent="-609600" eaLnBrk="1" hangingPunct="1">
              <a:spcBef>
                <a:spcPct val="50000"/>
              </a:spcBef>
            </a:pPr>
            <a:r>
              <a:rPr lang="en-GB" altLang="en-US" sz="2000">
                <a:ea typeface="ＭＳ Ｐゴシック" panose="020B0600070205080204" pitchFamily="34" charset="-128"/>
              </a:rPr>
              <a:t>Evaluate the spatially and temporally complex and dynamic hydrology of a natural wetland in the humid tropics of the Atlantic region of Costa Rica :</a:t>
            </a:r>
          </a:p>
        </p:txBody>
      </p:sp>
      <p:grpSp>
        <p:nvGrpSpPr>
          <p:cNvPr id="27653" name="Group 4">
            <a:extLst>
              <a:ext uri="{FF2B5EF4-FFF2-40B4-BE49-F238E27FC236}">
                <a16:creationId xmlns:a16="http://schemas.microsoft.com/office/drawing/2014/main" id="{36BC9DDF-83A0-46F8-A5BC-E9AFC1AA17FB}"/>
              </a:ext>
            </a:extLst>
          </p:cNvPr>
          <p:cNvGrpSpPr>
            <a:grpSpLocks/>
          </p:cNvGrpSpPr>
          <p:nvPr/>
        </p:nvGrpSpPr>
        <p:grpSpPr bwMode="auto">
          <a:xfrm>
            <a:off x="0" y="0"/>
            <a:ext cx="1143000" cy="6858000"/>
            <a:chOff x="0" y="0"/>
            <a:chExt cx="720" cy="4320"/>
          </a:xfrm>
        </p:grpSpPr>
        <p:pic>
          <p:nvPicPr>
            <p:cNvPr id="27656" name="Picture 5" descr="CostaRica270509 006">
              <a:extLst>
                <a:ext uri="{FF2B5EF4-FFF2-40B4-BE49-F238E27FC236}">
                  <a16:creationId xmlns:a16="http://schemas.microsoft.com/office/drawing/2014/main" id="{F19EBBFB-A03C-4ECD-9C3C-8BA5AF5F6E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7" descr="UFlogo">
              <a:extLst>
                <a:ext uri="{FF2B5EF4-FFF2-40B4-BE49-F238E27FC236}">
                  <a16:creationId xmlns:a16="http://schemas.microsoft.com/office/drawing/2014/main" id="{95C4D72D-93B9-461F-86EF-CF41ED7AF2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654" name="Picture 7" descr="logoEPFL">
            <a:extLst>
              <a:ext uri="{FF2B5EF4-FFF2-40B4-BE49-F238E27FC236}">
                <a16:creationId xmlns:a16="http://schemas.microsoft.com/office/drawing/2014/main" id="{F7393FB2-BE54-41FB-AB97-BDD2C68C24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4" name="Rectangle 8">
            <a:extLst>
              <a:ext uri="{FF2B5EF4-FFF2-40B4-BE49-F238E27FC236}">
                <a16:creationId xmlns:a16="http://schemas.microsoft.com/office/drawing/2014/main" id="{45B5D205-EB5C-44AD-9A5F-1170165CF03E}"/>
              </a:ext>
            </a:extLst>
          </p:cNvPr>
          <p:cNvSpPr>
            <a:spLocks noChangeArrowheads="1"/>
          </p:cNvSpPr>
          <p:nvPr/>
        </p:nvSpPr>
        <p:spPr bwMode="auto">
          <a:xfrm>
            <a:off x="1143000" y="2667000"/>
            <a:ext cx="7543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eaLnBrk="0" hangingPunct="0">
              <a:defRPr sz="2400">
                <a:solidFill>
                  <a:schemeClr val="tx1"/>
                </a:solidFill>
                <a:latin typeface="Arial" panose="020B0604020202020204" pitchFamily="34" charset="0"/>
                <a:ea typeface="ＭＳ Ｐゴシック" panose="020B0600070205080204" pitchFamily="34" charset="-128"/>
              </a:defRPr>
            </a:lvl1pPr>
            <a:lvl2pPr marL="990600" indent="-5334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50000"/>
              </a:spcBef>
              <a:buFontTx/>
              <a:buAutoNum type="arabicPeriod"/>
            </a:pPr>
            <a:r>
              <a:rPr lang="en-GB" altLang="en-US" sz="1800"/>
              <a:t>Quantify and analyse the key components in the water balance;</a:t>
            </a:r>
          </a:p>
          <a:p>
            <a:pPr lvl="1" eaLnBrk="1" hangingPunct="1">
              <a:spcBef>
                <a:spcPct val="50000"/>
              </a:spcBef>
              <a:buFontTx/>
              <a:buAutoNum type="arabicPeriod"/>
            </a:pPr>
            <a:r>
              <a:rPr lang="en-GB" altLang="en-US" sz="1800"/>
              <a:t>Identify hydroperiod frequency and inter-annual water surface and storage variation during one year of water stages monitoring;</a:t>
            </a:r>
          </a:p>
          <a:p>
            <a:pPr lvl="1" eaLnBrk="1" hangingPunct="1">
              <a:spcBef>
                <a:spcPct val="50000"/>
              </a:spcBef>
              <a:buFontTx/>
              <a:buAutoNum type="arabicPeriod"/>
            </a:pPr>
            <a:r>
              <a:rPr lang="en-GB" altLang="en-US" sz="1800"/>
              <a:t>Assess the stability of the hydrologic response of the wetland as an indicator of predominant wet and dry trends through the year and natural </a:t>
            </a:r>
            <a:r>
              <a:rPr lang="en-US" altLang="en-US" sz="1800"/>
              <a:t>water quality function </a:t>
            </a:r>
            <a:r>
              <a:rPr lang="en-GB" altLang="en-US" sz="1800"/>
              <a:t>potential.</a:t>
            </a:r>
            <a:endParaRPr lang="fr-FR"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64"/>
                                        </p:tgtEl>
                                        <p:attrNameLst>
                                          <p:attrName>style.visibility</p:attrName>
                                        </p:attrNameLst>
                                      </p:cBhvr>
                                      <p:to>
                                        <p:strVal val="visible"/>
                                      </p:to>
                                    </p:set>
                                    <p:anim calcmode="lin" valueType="num">
                                      <p:cBhvr additive="base">
                                        <p:cTn id="7" dur="500" fill="hold"/>
                                        <p:tgtEl>
                                          <p:spTgt spid="19464"/>
                                        </p:tgtEl>
                                        <p:attrNameLst>
                                          <p:attrName>ppt_x</p:attrName>
                                        </p:attrNameLst>
                                      </p:cBhvr>
                                      <p:tavLst>
                                        <p:tav tm="0">
                                          <p:val>
                                            <p:strVal val="#ppt_x"/>
                                          </p:val>
                                        </p:tav>
                                        <p:tav tm="100000">
                                          <p:val>
                                            <p:strVal val="#ppt_x"/>
                                          </p:val>
                                        </p:tav>
                                      </p:tavLst>
                                    </p:anim>
                                    <p:anim calcmode="lin" valueType="num">
                                      <p:cBhvr additive="base">
                                        <p:cTn id="8" dur="500" fill="hold"/>
                                        <p:tgtEl>
                                          <p:spTgt spid="194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EB81C199-8061-4F69-8B9B-E8EEB2D5C7E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A7936FD-B3C9-4BBA-8610-34292F678EBA}" type="slidenum">
              <a:rPr lang="fr-FR" altLang="en-US" sz="1400"/>
              <a:pPr eaLnBrk="1" hangingPunct="1"/>
              <a:t>7</a:t>
            </a:fld>
            <a:endParaRPr lang="fr-FR" altLang="en-US" sz="1400"/>
          </a:p>
        </p:txBody>
      </p:sp>
      <p:sp>
        <p:nvSpPr>
          <p:cNvPr id="29699" name="Rectangle 2">
            <a:extLst>
              <a:ext uri="{FF2B5EF4-FFF2-40B4-BE49-F238E27FC236}">
                <a16:creationId xmlns:a16="http://schemas.microsoft.com/office/drawing/2014/main" id="{C04BF8B2-3FD3-4DDC-A7C2-DFF084263C9F}"/>
              </a:ext>
            </a:extLst>
          </p:cNvPr>
          <p:cNvSpPr>
            <a:spLocks noGrp="1" noChangeArrowheads="1"/>
          </p:cNvSpPr>
          <p:nvPr>
            <p:ph type="title"/>
          </p:nvPr>
        </p:nvSpPr>
        <p:spPr>
          <a:xfrm>
            <a:off x="1295400" y="2057400"/>
            <a:ext cx="7543800" cy="1143000"/>
          </a:xfrm>
        </p:spPr>
        <p:txBody>
          <a:bodyPr/>
          <a:lstStyle/>
          <a:p>
            <a:pPr eaLnBrk="1" hangingPunct="1"/>
            <a:r>
              <a:rPr lang="fr-CH" altLang="en-US" i="1">
                <a:ea typeface="ＭＳ Ｐゴシック" panose="020B0600070205080204" pitchFamily="34" charset="-128"/>
              </a:rPr>
              <a:t>1.2 Material and Methods</a:t>
            </a:r>
            <a:endParaRPr lang="fr-FR" altLang="en-US" i="1">
              <a:ea typeface="ＭＳ Ｐゴシック" panose="020B0600070205080204" pitchFamily="34" charset="-128"/>
            </a:endParaRPr>
          </a:p>
        </p:txBody>
      </p:sp>
      <p:grpSp>
        <p:nvGrpSpPr>
          <p:cNvPr id="29700" name="Group 3">
            <a:extLst>
              <a:ext uri="{FF2B5EF4-FFF2-40B4-BE49-F238E27FC236}">
                <a16:creationId xmlns:a16="http://schemas.microsoft.com/office/drawing/2014/main" id="{F1D013B2-4258-4120-8392-8822C0E701F8}"/>
              </a:ext>
            </a:extLst>
          </p:cNvPr>
          <p:cNvGrpSpPr>
            <a:grpSpLocks/>
          </p:cNvGrpSpPr>
          <p:nvPr/>
        </p:nvGrpSpPr>
        <p:grpSpPr bwMode="auto">
          <a:xfrm>
            <a:off x="0" y="0"/>
            <a:ext cx="1143000" cy="6858000"/>
            <a:chOff x="0" y="0"/>
            <a:chExt cx="720" cy="4320"/>
          </a:xfrm>
        </p:grpSpPr>
        <p:pic>
          <p:nvPicPr>
            <p:cNvPr id="29702" name="Picture 4" descr="CostaRica270509 006">
              <a:extLst>
                <a:ext uri="{FF2B5EF4-FFF2-40B4-BE49-F238E27FC236}">
                  <a16:creationId xmlns:a16="http://schemas.microsoft.com/office/drawing/2014/main" id="{D0BF8B66-B0F1-4E0E-8830-D2EADCC4B1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7" descr="UFlogo">
              <a:extLst>
                <a:ext uri="{FF2B5EF4-FFF2-40B4-BE49-F238E27FC236}">
                  <a16:creationId xmlns:a16="http://schemas.microsoft.com/office/drawing/2014/main" id="{788302F8-0490-48BC-AE8D-4279DEDC3B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9701" name="Picture 6" descr="logoEPFL">
            <a:extLst>
              <a:ext uri="{FF2B5EF4-FFF2-40B4-BE49-F238E27FC236}">
                <a16:creationId xmlns:a16="http://schemas.microsoft.com/office/drawing/2014/main" id="{94AC4DB2-9392-4059-BFD0-96461345C0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5">
            <a:extLst>
              <a:ext uri="{FF2B5EF4-FFF2-40B4-BE49-F238E27FC236}">
                <a16:creationId xmlns:a16="http://schemas.microsoft.com/office/drawing/2014/main" id="{691127BC-7368-4DEB-B884-F387E8503A0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1DD8CED-1CB4-4E92-9681-D1BE89E97089}" type="slidenum">
              <a:rPr lang="fr-FR" altLang="en-US" sz="1400"/>
              <a:pPr eaLnBrk="1" hangingPunct="1"/>
              <a:t>8</a:t>
            </a:fld>
            <a:endParaRPr lang="fr-FR" altLang="en-US" sz="1400"/>
          </a:p>
        </p:txBody>
      </p:sp>
      <p:pic>
        <p:nvPicPr>
          <p:cNvPr id="30723" name="Picture 7">
            <a:extLst>
              <a:ext uri="{FF2B5EF4-FFF2-40B4-BE49-F238E27FC236}">
                <a16:creationId xmlns:a16="http://schemas.microsoft.com/office/drawing/2014/main" id="{9FD13270-0D95-46C5-B50A-15B621DF69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766" t="23784" r="2589" b="28313"/>
          <a:stretch>
            <a:fillRect/>
          </a:stretch>
        </p:blipFill>
        <p:spPr bwMode="auto">
          <a:xfrm>
            <a:off x="3962400" y="2438400"/>
            <a:ext cx="5181600"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Rectangle 2">
            <a:extLst>
              <a:ext uri="{FF2B5EF4-FFF2-40B4-BE49-F238E27FC236}">
                <a16:creationId xmlns:a16="http://schemas.microsoft.com/office/drawing/2014/main" id="{A5C1B026-229A-4F56-B49F-74227A043C16}"/>
              </a:ext>
            </a:extLst>
          </p:cNvPr>
          <p:cNvSpPr>
            <a:spLocks noGrp="1" noChangeArrowheads="1"/>
          </p:cNvSpPr>
          <p:nvPr>
            <p:ph type="title"/>
          </p:nvPr>
        </p:nvSpPr>
        <p:spPr>
          <a:xfrm>
            <a:off x="1219200" y="0"/>
            <a:ext cx="7696200" cy="1143000"/>
          </a:xfrm>
        </p:spPr>
        <p:txBody>
          <a:bodyPr/>
          <a:lstStyle/>
          <a:p>
            <a:pPr eaLnBrk="1" hangingPunct="1"/>
            <a:r>
              <a:rPr lang="en-US" altLang="en-US" sz="3200" i="1">
                <a:ea typeface="ＭＳ Ｐゴシック" panose="020B0600070205080204" pitchFamily="34" charset="-128"/>
              </a:rPr>
              <a:t>1.2.1 Instrument location in the wetland</a:t>
            </a:r>
            <a:endParaRPr lang="fr-FR" altLang="en-US" sz="3200">
              <a:ea typeface="ＭＳ Ｐゴシック" panose="020B0600070205080204" pitchFamily="34" charset="-128"/>
            </a:endParaRPr>
          </a:p>
        </p:txBody>
      </p:sp>
      <p:grpSp>
        <p:nvGrpSpPr>
          <p:cNvPr id="30725" name="Group 4">
            <a:extLst>
              <a:ext uri="{FF2B5EF4-FFF2-40B4-BE49-F238E27FC236}">
                <a16:creationId xmlns:a16="http://schemas.microsoft.com/office/drawing/2014/main" id="{3F9F8CB7-FB18-4F5F-B426-77875547C0EE}"/>
              </a:ext>
            </a:extLst>
          </p:cNvPr>
          <p:cNvGrpSpPr>
            <a:grpSpLocks/>
          </p:cNvGrpSpPr>
          <p:nvPr/>
        </p:nvGrpSpPr>
        <p:grpSpPr bwMode="auto">
          <a:xfrm>
            <a:off x="0" y="0"/>
            <a:ext cx="1143000" cy="6858000"/>
            <a:chOff x="0" y="0"/>
            <a:chExt cx="720" cy="4320"/>
          </a:xfrm>
        </p:grpSpPr>
        <p:pic>
          <p:nvPicPr>
            <p:cNvPr id="30731" name="Picture 5" descr="CostaRica270509 006">
              <a:extLst>
                <a:ext uri="{FF2B5EF4-FFF2-40B4-BE49-F238E27FC236}">
                  <a16:creationId xmlns:a16="http://schemas.microsoft.com/office/drawing/2014/main" id="{07A88CE2-48F4-497A-9CE5-7F2E731501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2" name="Picture 7" descr="UFlogo">
              <a:extLst>
                <a:ext uri="{FF2B5EF4-FFF2-40B4-BE49-F238E27FC236}">
                  <a16:creationId xmlns:a16="http://schemas.microsoft.com/office/drawing/2014/main" id="{E8071C14-5B7A-4DAF-BDEB-9A23C9B3E7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726" name="Picture 10">
            <a:extLst>
              <a:ext uri="{FF2B5EF4-FFF2-40B4-BE49-F238E27FC236}">
                <a16:creationId xmlns:a16="http://schemas.microsoft.com/office/drawing/2014/main" id="{932D6455-055E-414D-8312-AE3F5CC1D0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766" t="65300" r="48097" b="15340"/>
          <a:stretch>
            <a:fillRect/>
          </a:stretch>
        </p:blipFill>
        <p:spPr bwMode="auto">
          <a:xfrm>
            <a:off x="6488113" y="4800600"/>
            <a:ext cx="2655887"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7" name="Rectangle 11">
            <a:extLst>
              <a:ext uri="{FF2B5EF4-FFF2-40B4-BE49-F238E27FC236}">
                <a16:creationId xmlns:a16="http://schemas.microsoft.com/office/drawing/2014/main" id="{63CA4C73-F729-4387-B7B9-EA89A466B676}"/>
              </a:ext>
            </a:extLst>
          </p:cNvPr>
          <p:cNvSpPr>
            <a:spLocks noChangeArrowheads="1"/>
          </p:cNvSpPr>
          <p:nvPr/>
        </p:nvSpPr>
        <p:spPr bwMode="auto">
          <a:xfrm>
            <a:off x="4191000" y="4572000"/>
            <a:ext cx="1571625" cy="544513"/>
          </a:xfrm>
          <a:prstGeom prst="rect">
            <a:avLst/>
          </a:prstGeom>
          <a:solidFill>
            <a:schemeClr val="bg1"/>
          </a:solidFill>
          <a:ln w="9525">
            <a:solidFill>
              <a:schemeClr val="bg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pic>
        <p:nvPicPr>
          <p:cNvPr id="30728" name="Picture 14" descr="logoEPFL">
            <a:extLst>
              <a:ext uri="{FF2B5EF4-FFF2-40B4-BE49-F238E27FC236}">
                <a16:creationId xmlns:a16="http://schemas.microsoft.com/office/drawing/2014/main" id="{095D47E1-A5D6-49DC-A357-A3BBF596A7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9" name="Rectangle 3">
            <a:extLst>
              <a:ext uri="{FF2B5EF4-FFF2-40B4-BE49-F238E27FC236}">
                <a16:creationId xmlns:a16="http://schemas.microsoft.com/office/drawing/2014/main" id="{9FA2FD25-5641-4D44-9C2B-6BD0291534C2}"/>
              </a:ext>
            </a:extLst>
          </p:cNvPr>
          <p:cNvSpPr>
            <a:spLocks noGrp="1" noChangeArrowheads="1"/>
          </p:cNvSpPr>
          <p:nvPr>
            <p:ph idx="1"/>
          </p:nvPr>
        </p:nvSpPr>
        <p:spPr>
          <a:xfrm>
            <a:off x="1219200" y="1447800"/>
            <a:ext cx="4495800" cy="2209800"/>
          </a:xfrm>
        </p:spPr>
        <p:txBody>
          <a:bodyPr/>
          <a:lstStyle/>
          <a:p>
            <a:pPr eaLnBrk="1" hangingPunct="1"/>
            <a:r>
              <a:rPr lang="en-GB" altLang="en-US" sz="2000">
                <a:ea typeface="ＭＳ Ｐゴシック" panose="020B0600070205080204" pitchFamily="34" charset="-128"/>
              </a:rPr>
              <a:t>Field work May 2008 </a:t>
            </a:r>
          </a:p>
          <a:p>
            <a:pPr lvl="1" eaLnBrk="1" hangingPunct="1"/>
            <a:r>
              <a:rPr lang="en-GB" altLang="en-US" sz="1800">
                <a:ea typeface="ＭＳ Ｐゴシック" panose="020B0600070205080204" pitchFamily="34" charset="-128"/>
              </a:rPr>
              <a:t>Network of automatic field devices </a:t>
            </a:r>
          </a:p>
          <a:p>
            <a:pPr lvl="1" eaLnBrk="1" hangingPunct="1"/>
            <a:r>
              <a:rPr lang="en-GB" altLang="en-US" sz="1800">
                <a:ea typeface="ＭＳ Ｐゴシック" panose="020B0600070205080204" pitchFamily="34" charset="-128"/>
              </a:rPr>
              <a:t>Surface water tracers (Br</a:t>
            </a:r>
            <a:r>
              <a:rPr lang="en-GB" altLang="en-US" sz="1800" baseline="30000">
                <a:ea typeface="ＭＳ Ｐゴシック" panose="020B0600070205080204" pitchFamily="34" charset="-128"/>
              </a:rPr>
              <a:t>-</a:t>
            </a:r>
            <a:r>
              <a:rPr lang="en-GB" altLang="en-US" sz="1800">
                <a:ea typeface="ＭＳ Ｐゴシック" panose="020B0600070205080204" pitchFamily="34" charset="-128"/>
              </a:rPr>
              <a:t>, SF</a:t>
            </a:r>
            <a:r>
              <a:rPr lang="en-GB" altLang="en-US" sz="1800" baseline="-25000">
                <a:ea typeface="ＭＳ Ｐゴシック" panose="020B0600070205080204" pitchFamily="34" charset="-128"/>
              </a:rPr>
              <a:t>6</a:t>
            </a:r>
            <a:r>
              <a:rPr lang="en-GB" altLang="en-US" sz="1800">
                <a:ea typeface="ＭＳ Ｐゴシック" panose="020B0600070205080204" pitchFamily="34" charset="-128"/>
              </a:rPr>
              <a:t>)</a:t>
            </a:r>
          </a:p>
          <a:p>
            <a:pPr lvl="1" eaLnBrk="1" hangingPunct="1"/>
            <a:r>
              <a:rPr lang="en-GB" altLang="en-US" sz="1800">
                <a:ea typeface="ＭＳ Ｐゴシック" panose="020B0600070205080204" pitchFamily="34" charset="-128"/>
              </a:rPr>
              <a:t>Topographical Survey</a:t>
            </a:r>
          </a:p>
          <a:p>
            <a:pPr lvl="1" eaLnBrk="1" hangingPunct="1">
              <a:buFontTx/>
              <a:buNone/>
            </a:pPr>
            <a:r>
              <a:rPr lang="en-GB" altLang="en-US" sz="1400" i="1">
                <a:ea typeface="ＭＳ Ｐゴシック" panose="020B0600070205080204" pitchFamily="34" charset="-128"/>
              </a:rPr>
              <a:t>R. Muñoz-Carpena, D. Kaplan, P. Lane</a:t>
            </a:r>
          </a:p>
          <a:p>
            <a:pPr lvl="1" eaLnBrk="1" hangingPunct="1">
              <a:buFontTx/>
              <a:buNone/>
            </a:pPr>
            <a:r>
              <a:rPr lang="en-GB" altLang="en-US" sz="1400" i="1">
                <a:ea typeface="ＭＳ Ｐゴシック" panose="020B0600070205080204" pitchFamily="34" charset="-128"/>
              </a:rPr>
              <a:t>J. Tejada, F. Kolln</a:t>
            </a:r>
          </a:p>
          <a:p>
            <a:pPr lvl="1" eaLnBrk="1" hangingPunct="1">
              <a:buFontTx/>
              <a:buNone/>
            </a:pPr>
            <a:endParaRPr lang="fr-FR" altLang="en-US" sz="1200" i="1">
              <a:ea typeface="ＭＳ Ｐゴシック" panose="020B0600070205080204" pitchFamily="34" charset="-128"/>
            </a:endParaRPr>
          </a:p>
        </p:txBody>
      </p:sp>
      <p:sp>
        <p:nvSpPr>
          <p:cNvPr id="20500" name="Rectangle 20">
            <a:extLst>
              <a:ext uri="{FF2B5EF4-FFF2-40B4-BE49-F238E27FC236}">
                <a16:creationId xmlns:a16="http://schemas.microsoft.com/office/drawing/2014/main" id="{152896C9-2A64-4C3F-9CDB-7BD5402451EA}"/>
              </a:ext>
            </a:extLst>
          </p:cNvPr>
          <p:cNvSpPr>
            <a:spLocks noChangeArrowheads="1"/>
          </p:cNvSpPr>
          <p:nvPr/>
        </p:nvSpPr>
        <p:spPr bwMode="auto">
          <a:xfrm>
            <a:off x="1219200" y="3657600"/>
            <a:ext cx="41910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20000"/>
              </a:spcBef>
            </a:pPr>
            <a:endParaRPr lang="en-GB" altLang="en-US" sz="2000" i="1"/>
          </a:p>
          <a:p>
            <a:pPr eaLnBrk="1" hangingPunct="1">
              <a:spcBef>
                <a:spcPct val="20000"/>
              </a:spcBef>
              <a:buFontTx/>
              <a:buChar char="•"/>
            </a:pPr>
            <a:r>
              <a:rPr lang="en-GB" altLang="en-US" sz="2000"/>
              <a:t>Field work May 2009:</a:t>
            </a:r>
          </a:p>
          <a:p>
            <a:pPr lvl="1" eaLnBrk="1" hangingPunct="1">
              <a:spcBef>
                <a:spcPct val="20000"/>
              </a:spcBef>
              <a:buFontTx/>
              <a:buChar char="–"/>
            </a:pPr>
            <a:r>
              <a:rPr lang="en-GB" altLang="en-US" sz="1800"/>
              <a:t>New water level station</a:t>
            </a:r>
          </a:p>
          <a:p>
            <a:pPr lvl="1" eaLnBrk="1" hangingPunct="1">
              <a:spcBef>
                <a:spcPct val="20000"/>
              </a:spcBef>
              <a:buFontTx/>
              <a:buChar char="–"/>
            </a:pPr>
            <a:r>
              <a:rPr lang="en-GB" altLang="en-US" sz="1800"/>
              <a:t>Topographical Survey</a:t>
            </a:r>
          </a:p>
          <a:p>
            <a:pPr lvl="1" eaLnBrk="1" hangingPunct="1">
              <a:spcBef>
                <a:spcPct val="20000"/>
              </a:spcBef>
              <a:buFontTx/>
              <a:buChar char="–"/>
            </a:pPr>
            <a:r>
              <a:rPr lang="en-GB" altLang="en-US" sz="1800"/>
              <a:t>Runoff plots</a:t>
            </a:r>
          </a:p>
          <a:p>
            <a:pPr lvl="1" eaLnBrk="1" hangingPunct="1">
              <a:spcBef>
                <a:spcPct val="20000"/>
              </a:spcBef>
            </a:pPr>
            <a:r>
              <a:rPr lang="en-GB" altLang="en-US" sz="1400" i="1"/>
              <a:t>R. Muñoz-Carpena, P. Lane, M. Bachelin</a:t>
            </a:r>
          </a:p>
          <a:p>
            <a:pPr lvl="1" eaLnBrk="1" hangingPunct="1">
              <a:spcBef>
                <a:spcPct val="20000"/>
              </a:spcBef>
            </a:pPr>
            <a:r>
              <a:rPr lang="en-GB" altLang="en-US" sz="1400" i="1"/>
              <a:t>W. Rodriguez, F. Ros</a:t>
            </a:r>
          </a:p>
          <a:p>
            <a:pPr eaLnBrk="1" hangingPunct="1">
              <a:spcBef>
                <a:spcPct val="20000"/>
              </a:spcBef>
              <a:buFontTx/>
              <a:buChar char="•"/>
            </a:pPr>
            <a:endParaRPr lang="fr-FR" altLang="en-US" sz="1400" i="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00"/>
                                        </p:tgtEl>
                                        <p:attrNameLst>
                                          <p:attrName>style.visibility</p:attrName>
                                        </p:attrNameLst>
                                      </p:cBhvr>
                                      <p:to>
                                        <p:strVal val="visible"/>
                                      </p:to>
                                    </p:set>
                                    <p:anim calcmode="lin" valueType="num">
                                      <p:cBhvr additive="base">
                                        <p:cTn id="7" dur="500" fill="hold"/>
                                        <p:tgtEl>
                                          <p:spTgt spid="20500"/>
                                        </p:tgtEl>
                                        <p:attrNameLst>
                                          <p:attrName>ppt_x</p:attrName>
                                        </p:attrNameLst>
                                      </p:cBhvr>
                                      <p:tavLst>
                                        <p:tav tm="0">
                                          <p:val>
                                            <p:strVal val="#ppt_x"/>
                                          </p:val>
                                        </p:tav>
                                        <p:tav tm="100000">
                                          <p:val>
                                            <p:strVal val="#ppt_x"/>
                                          </p:val>
                                        </p:tav>
                                      </p:tavLst>
                                    </p:anim>
                                    <p:anim calcmode="lin" valueType="num">
                                      <p:cBhvr additive="base">
                                        <p:cTn id="8" dur="500" fill="hold"/>
                                        <p:tgtEl>
                                          <p:spTgt spid="205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6">
            <a:extLst>
              <a:ext uri="{FF2B5EF4-FFF2-40B4-BE49-F238E27FC236}">
                <a16:creationId xmlns:a16="http://schemas.microsoft.com/office/drawing/2014/main" id="{2D1A00DE-A0A2-4581-8972-20B8A82D114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1F828D7-93EC-4B00-97B1-180E934588D7}" type="slidenum">
              <a:rPr lang="fr-FR" altLang="en-US" sz="1400"/>
              <a:pPr eaLnBrk="1" hangingPunct="1"/>
              <a:t>9</a:t>
            </a:fld>
            <a:endParaRPr lang="fr-FR" altLang="en-US" sz="1400"/>
          </a:p>
        </p:txBody>
      </p:sp>
      <p:sp>
        <p:nvSpPr>
          <p:cNvPr id="31747" name="Rectangle 2">
            <a:extLst>
              <a:ext uri="{FF2B5EF4-FFF2-40B4-BE49-F238E27FC236}">
                <a16:creationId xmlns:a16="http://schemas.microsoft.com/office/drawing/2014/main" id="{684A69FD-AB42-4F89-8153-58FFAFEE39A0}"/>
              </a:ext>
            </a:extLst>
          </p:cNvPr>
          <p:cNvSpPr>
            <a:spLocks noGrp="1" noChangeArrowheads="1"/>
          </p:cNvSpPr>
          <p:nvPr>
            <p:ph type="title"/>
          </p:nvPr>
        </p:nvSpPr>
        <p:spPr>
          <a:xfrm>
            <a:off x="1219200" y="0"/>
            <a:ext cx="6400800" cy="1143000"/>
          </a:xfrm>
        </p:spPr>
        <p:txBody>
          <a:bodyPr/>
          <a:lstStyle/>
          <a:p>
            <a:pPr eaLnBrk="1" hangingPunct="1"/>
            <a:r>
              <a:rPr lang="fr-CH" altLang="en-US" sz="3200" i="1">
                <a:ea typeface="ＭＳ Ｐゴシック" panose="020B0600070205080204" pitchFamily="34" charset="-128"/>
              </a:rPr>
              <a:t>Water stage recorder</a:t>
            </a:r>
            <a:endParaRPr lang="fr-FR" altLang="en-US" sz="3200" i="1">
              <a:ea typeface="ＭＳ Ｐゴシック" panose="020B0600070205080204" pitchFamily="34" charset="-128"/>
            </a:endParaRPr>
          </a:p>
        </p:txBody>
      </p:sp>
      <p:grpSp>
        <p:nvGrpSpPr>
          <p:cNvPr id="31748" name="Group 3">
            <a:extLst>
              <a:ext uri="{FF2B5EF4-FFF2-40B4-BE49-F238E27FC236}">
                <a16:creationId xmlns:a16="http://schemas.microsoft.com/office/drawing/2014/main" id="{0251CFFA-D13D-4B81-BCA8-9E4908CF282D}"/>
              </a:ext>
            </a:extLst>
          </p:cNvPr>
          <p:cNvGrpSpPr>
            <a:grpSpLocks/>
          </p:cNvGrpSpPr>
          <p:nvPr/>
        </p:nvGrpSpPr>
        <p:grpSpPr bwMode="auto">
          <a:xfrm>
            <a:off x="0" y="0"/>
            <a:ext cx="1143000" cy="6858000"/>
            <a:chOff x="0" y="0"/>
            <a:chExt cx="720" cy="4320"/>
          </a:xfrm>
        </p:grpSpPr>
        <p:pic>
          <p:nvPicPr>
            <p:cNvPr id="31753" name="Picture 4" descr="CostaRica270509 006">
              <a:extLst>
                <a:ext uri="{FF2B5EF4-FFF2-40B4-BE49-F238E27FC236}">
                  <a16:creationId xmlns:a16="http://schemas.microsoft.com/office/drawing/2014/main" id="{31BA0E4A-2800-481B-8531-93A13DC0CD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Picture 7" descr="UFlogo">
              <a:extLst>
                <a:ext uri="{FF2B5EF4-FFF2-40B4-BE49-F238E27FC236}">
                  <a16:creationId xmlns:a16="http://schemas.microsoft.com/office/drawing/2014/main" id="{BD155706-D623-4EBC-9509-6A11E7657D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749" name="Rectangle 6">
            <a:extLst>
              <a:ext uri="{FF2B5EF4-FFF2-40B4-BE49-F238E27FC236}">
                <a16:creationId xmlns:a16="http://schemas.microsoft.com/office/drawing/2014/main" id="{45CBA4BB-6D29-42BE-8D44-DC1D71CED249}"/>
              </a:ext>
            </a:extLst>
          </p:cNvPr>
          <p:cNvSpPr>
            <a:spLocks noChangeArrowheads="1"/>
          </p:cNvSpPr>
          <p:nvPr/>
        </p:nvSpPr>
        <p:spPr bwMode="auto">
          <a:xfrm>
            <a:off x="1219200" y="1371600"/>
            <a:ext cx="7467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808038"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Selection: simplicity, easy maintenance, high accuracy and low cost (</a:t>
            </a:r>
            <a:r>
              <a:rPr lang="en-GB" altLang="en-US" sz="1600" i="1"/>
              <a:t>Schumann and Muñoz–Carpena, 2002)</a:t>
            </a:r>
            <a:r>
              <a:rPr lang="en-GB" altLang="en-US" sz="1800"/>
              <a:t> </a:t>
            </a:r>
          </a:p>
          <a:p>
            <a:pPr eaLnBrk="1" hangingPunct="1">
              <a:spcBef>
                <a:spcPct val="20000"/>
              </a:spcBef>
              <a:buFontTx/>
              <a:buChar char="•"/>
            </a:pPr>
            <a:r>
              <a:rPr lang="en-GB" altLang="en-US" sz="2000"/>
              <a:t>Very simple to install and manage (important in harsh field conditions, annual precip.=4500 mm) </a:t>
            </a:r>
          </a:p>
          <a:p>
            <a:pPr eaLnBrk="1" hangingPunct="1">
              <a:spcBef>
                <a:spcPct val="20000"/>
              </a:spcBef>
              <a:buFontTx/>
              <a:buChar char="•"/>
            </a:pPr>
            <a:r>
              <a:rPr lang="en-GB" altLang="en-US" sz="2000"/>
              <a:t>All components (potentiometer, pulley, floats and datalogger) inside a PVC pipe</a:t>
            </a:r>
          </a:p>
          <a:p>
            <a:pPr eaLnBrk="1" hangingPunct="1">
              <a:spcBef>
                <a:spcPct val="20000"/>
              </a:spcBef>
              <a:buFontTx/>
              <a:buChar char="•"/>
            </a:pPr>
            <a:r>
              <a:rPr lang="en-US" altLang="en-US" sz="2000"/>
              <a:t>Data logger converts the analog signal from the potentiometer to a digital signal:</a:t>
            </a:r>
          </a:p>
          <a:p>
            <a:pPr lvl="1" eaLnBrk="1" hangingPunct="1">
              <a:spcBef>
                <a:spcPct val="20000"/>
              </a:spcBef>
              <a:buFontTx/>
              <a:buChar char="–"/>
            </a:pPr>
            <a:r>
              <a:rPr lang="en-US" altLang="en-US" sz="1800"/>
              <a:t>Resolution : 0.78 cm per step</a:t>
            </a:r>
          </a:p>
          <a:p>
            <a:pPr lvl="1" eaLnBrk="1" hangingPunct="1">
              <a:spcBef>
                <a:spcPct val="20000"/>
              </a:spcBef>
              <a:buFontTx/>
              <a:buChar char="–"/>
            </a:pPr>
            <a:r>
              <a:rPr lang="en-US" altLang="en-US" sz="1800"/>
              <a:t>Step : every 15 minutes</a:t>
            </a:r>
          </a:p>
          <a:p>
            <a:pPr eaLnBrk="1" hangingPunct="1">
              <a:spcBef>
                <a:spcPct val="20000"/>
              </a:spcBef>
              <a:buFontTx/>
              <a:buChar char="•"/>
            </a:pPr>
            <a:r>
              <a:rPr lang="en-GB" altLang="en-US" sz="2000"/>
              <a:t>Water elevation is calculated by knowing the sensor range of the device depending on the effective diameter of the pulley</a:t>
            </a:r>
          </a:p>
          <a:p>
            <a:pPr lvl="1" eaLnBrk="1" hangingPunct="1">
              <a:spcBef>
                <a:spcPct val="20000"/>
              </a:spcBef>
              <a:buFontTx/>
              <a:buChar char="–"/>
            </a:pPr>
            <a:endParaRPr lang="en-GB" altLang="en-US" sz="2000"/>
          </a:p>
        </p:txBody>
      </p:sp>
      <p:sp>
        <p:nvSpPr>
          <p:cNvPr id="31750" name="Rectangle 7">
            <a:extLst>
              <a:ext uri="{FF2B5EF4-FFF2-40B4-BE49-F238E27FC236}">
                <a16:creationId xmlns:a16="http://schemas.microsoft.com/office/drawing/2014/main" id="{D89AC7AE-7373-4EC9-AC85-D974822DF03D}"/>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31751" name="Rectangle 12">
            <a:extLst>
              <a:ext uri="{FF2B5EF4-FFF2-40B4-BE49-F238E27FC236}">
                <a16:creationId xmlns:a16="http://schemas.microsoft.com/office/drawing/2014/main" id="{D82AF59E-F94D-4CE6-B0F0-C752ABDCA4EF}"/>
              </a:ext>
            </a:extLst>
          </p:cNvPr>
          <p:cNvSpPr>
            <a:spLocks noChangeArrowheads="1"/>
          </p:cNvSpPr>
          <p:nvPr/>
        </p:nvSpPr>
        <p:spPr bwMode="auto">
          <a:xfrm>
            <a:off x="0" y="3214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pic>
        <p:nvPicPr>
          <p:cNvPr id="31752" name="Picture 14" descr="logoEPFL">
            <a:extLst>
              <a:ext uri="{FF2B5EF4-FFF2-40B4-BE49-F238E27FC236}">
                <a16:creationId xmlns:a16="http://schemas.microsoft.com/office/drawing/2014/main" id="{9502583A-7701-428B-A33E-7C08554FF6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a:extLst>
              <a:ext uri="{FF2B5EF4-FFF2-40B4-BE49-F238E27FC236}">
                <a16:creationId xmlns:a16="http://schemas.microsoft.com/office/drawing/2014/main" id="{8F428C4C-A26C-4939-83EB-F0CD6CBA16E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AC74DF2-2D71-4915-8F39-46889556B36B}" type="slidenum">
              <a:rPr lang="fr-FR" altLang="en-US" sz="1400"/>
              <a:pPr eaLnBrk="1" hangingPunct="1"/>
              <a:t>10</a:t>
            </a:fld>
            <a:endParaRPr lang="fr-FR" altLang="en-US" sz="1400"/>
          </a:p>
        </p:txBody>
      </p:sp>
      <p:grpSp>
        <p:nvGrpSpPr>
          <p:cNvPr id="33795" name="Group 3">
            <a:extLst>
              <a:ext uri="{FF2B5EF4-FFF2-40B4-BE49-F238E27FC236}">
                <a16:creationId xmlns:a16="http://schemas.microsoft.com/office/drawing/2014/main" id="{A56E7A67-A370-4D95-BAD1-76370D33F463}"/>
              </a:ext>
            </a:extLst>
          </p:cNvPr>
          <p:cNvGrpSpPr>
            <a:grpSpLocks/>
          </p:cNvGrpSpPr>
          <p:nvPr/>
        </p:nvGrpSpPr>
        <p:grpSpPr bwMode="auto">
          <a:xfrm>
            <a:off x="0" y="0"/>
            <a:ext cx="1143000" cy="6858000"/>
            <a:chOff x="0" y="0"/>
            <a:chExt cx="720" cy="4320"/>
          </a:xfrm>
        </p:grpSpPr>
        <p:pic>
          <p:nvPicPr>
            <p:cNvPr id="33799" name="Picture 4" descr="CostaRica270509 006">
              <a:extLst>
                <a:ext uri="{FF2B5EF4-FFF2-40B4-BE49-F238E27FC236}">
                  <a16:creationId xmlns:a16="http://schemas.microsoft.com/office/drawing/2014/main" id="{91477D9A-F899-4208-B298-67F017D417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7" descr="UFlogo">
              <a:extLst>
                <a:ext uri="{FF2B5EF4-FFF2-40B4-BE49-F238E27FC236}">
                  <a16:creationId xmlns:a16="http://schemas.microsoft.com/office/drawing/2014/main" id="{E233958E-AECF-4ED3-BB08-4E846B48E1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796" name="Rectangle 15">
            <a:extLst>
              <a:ext uri="{FF2B5EF4-FFF2-40B4-BE49-F238E27FC236}">
                <a16:creationId xmlns:a16="http://schemas.microsoft.com/office/drawing/2014/main" id="{69C7094B-E718-4B1A-92A2-5A82C947BF3E}"/>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pic>
        <p:nvPicPr>
          <p:cNvPr id="33797" name="Picture 28" descr="logoEPFL">
            <a:extLst>
              <a:ext uri="{FF2B5EF4-FFF2-40B4-BE49-F238E27FC236}">
                <a16:creationId xmlns:a16="http://schemas.microsoft.com/office/drawing/2014/main" id="{C184A3CC-4EED-482A-8AC9-79A0791015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18">
            <a:extLst>
              <a:ext uri="{FF2B5EF4-FFF2-40B4-BE49-F238E27FC236}">
                <a16:creationId xmlns:a16="http://schemas.microsoft.com/office/drawing/2014/main" id="{C103A736-621A-412C-9352-EA9CAD53DE5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36800" y="254000"/>
            <a:ext cx="5588000" cy="635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2F37B237-FE84-43FE-A976-D998A3328E5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3D93765-AB30-4E62-B589-858DF9283AEB}" type="slidenum">
              <a:rPr lang="fr-FR" altLang="en-US" sz="1400"/>
              <a:pPr eaLnBrk="1" hangingPunct="1"/>
              <a:t>11</a:t>
            </a:fld>
            <a:endParaRPr lang="fr-FR" altLang="en-US" sz="1400"/>
          </a:p>
        </p:txBody>
      </p:sp>
      <p:grpSp>
        <p:nvGrpSpPr>
          <p:cNvPr id="35843" name="Group 3">
            <a:extLst>
              <a:ext uri="{FF2B5EF4-FFF2-40B4-BE49-F238E27FC236}">
                <a16:creationId xmlns:a16="http://schemas.microsoft.com/office/drawing/2014/main" id="{3A0FB3ED-80C4-4325-B7C1-AAA22E71EE07}"/>
              </a:ext>
            </a:extLst>
          </p:cNvPr>
          <p:cNvGrpSpPr>
            <a:grpSpLocks/>
          </p:cNvGrpSpPr>
          <p:nvPr/>
        </p:nvGrpSpPr>
        <p:grpSpPr bwMode="auto">
          <a:xfrm>
            <a:off x="0" y="0"/>
            <a:ext cx="1143000" cy="6858000"/>
            <a:chOff x="0" y="0"/>
            <a:chExt cx="720" cy="4320"/>
          </a:xfrm>
        </p:grpSpPr>
        <p:pic>
          <p:nvPicPr>
            <p:cNvPr id="35849" name="Picture 4" descr="CostaRica270509 006">
              <a:extLst>
                <a:ext uri="{FF2B5EF4-FFF2-40B4-BE49-F238E27FC236}">
                  <a16:creationId xmlns:a16="http://schemas.microsoft.com/office/drawing/2014/main" id="{18158F4A-98AA-4927-BBD4-58A60F580B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0" name="Picture 7" descr="UFlogo">
              <a:extLst>
                <a:ext uri="{FF2B5EF4-FFF2-40B4-BE49-F238E27FC236}">
                  <a16:creationId xmlns:a16="http://schemas.microsoft.com/office/drawing/2014/main" id="{E5E699FB-2A6E-4CD9-AEE1-B1C39A37D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4" name="Rectangle 15">
            <a:extLst>
              <a:ext uri="{FF2B5EF4-FFF2-40B4-BE49-F238E27FC236}">
                <a16:creationId xmlns:a16="http://schemas.microsoft.com/office/drawing/2014/main" id="{B952BE56-F4CC-4346-999D-A26B011C8790}"/>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pic>
        <p:nvPicPr>
          <p:cNvPr id="35845" name="Picture 28" descr="logoEPFL">
            <a:extLst>
              <a:ext uri="{FF2B5EF4-FFF2-40B4-BE49-F238E27FC236}">
                <a16:creationId xmlns:a16="http://schemas.microsoft.com/office/drawing/2014/main" id="{8D8B6613-CEBE-46F5-BD3D-154E2EAEF2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8">
            <a:extLst>
              <a:ext uri="{FF2B5EF4-FFF2-40B4-BE49-F238E27FC236}">
                <a16:creationId xmlns:a16="http://schemas.microsoft.com/office/drawing/2014/main" id="{C8459A3C-44BC-4552-BDF1-6D41683A6CC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489200" y="279400"/>
            <a:ext cx="5435600" cy="629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Picture 8" descr="CostaRica270509 055">
            <a:extLst>
              <a:ext uri="{FF2B5EF4-FFF2-40B4-BE49-F238E27FC236}">
                <a16:creationId xmlns:a16="http://schemas.microsoft.com/office/drawing/2014/main" id="{FE18979D-9B75-47C5-A82C-7842F6F42C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72150" y="4038600"/>
            <a:ext cx="177165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8" name="TextBox 10">
            <a:extLst>
              <a:ext uri="{FF2B5EF4-FFF2-40B4-BE49-F238E27FC236}">
                <a16:creationId xmlns:a16="http://schemas.microsoft.com/office/drawing/2014/main" id="{E68F9028-DA89-4A4A-8275-1C724BD48C97}"/>
              </a:ext>
            </a:extLst>
          </p:cNvPr>
          <p:cNvSpPr txBox="1">
            <a:spLocks noChangeArrowheads="1"/>
          </p:cNvSpPr>
          <p:nvPr/>
        </p:nvSpPr>
        <p:spPr bwMode="auto">
          <a:xfrm>
            <a:off x="5715000" y="6324600"/>
            <a:ext cx="169068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100" i="1"/>
              <a:t>EARTH weather station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9A161B56-197E-40F5-90F6-CA8E4A56B94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D0E4808-2C6A-48E7-BDC3-6DBFC0FF3A0B}" type="slidenum">
              <a:rPr lang="fr-FR" altLang="en-US" sz="1400"/>
              <a:pPr eaLnBrk="1" hangingPunct="1"/>
              <a:t>12</a:t>
            </a:fld>
            <a:endParaRPr lang="fr-FR" altLang="en-US" sz="1400"/>
          </a:p>
        </p:txBody>
      </p:sp>
      <p:grpSp>
        <p:nvGrpSpPr>
          <p:cNvPr id="37891" name="Group 3">
            <a:extLst>
              <a:ext uri="{FF2B5EF4-FFF2-40B4-BE49-F238E27FC236}">
                <a16:creationId xmlns:a16="http://schemas.microsoft.com/office/drawing/2014/main" id="{81DF1A36-6618-4717-BFCB-824E19549DD6}"/>
              </a:ext>
            </a:extLst>
          </p:cNvPr>
          <p:cNvGrpSpPr>
            <a:grpSpLocks/>
          </p:cNvGrpSpPr>
          <p:nvPr/>
        </p:nvGrpSpPr>
        <p:grpSpPr bwMode="auto">
          <a:xfrm>
            <a:off x="0" y="0"/>
            <a:ext cx="1143000" cy="6858000"/>
            <a:chOff x="0" y="0"/>
            <a:chExt cx="720" cy="4320"/>
          </a:xfrm>
        </p:grpSpPr>
        <p:pic>
          <p:nvPicPr>
            <p:cNvPr id="37896" name="Picture 4" descr="CostaRica270509 006">
              <a:extLst>
                <a:ext uri="{FF2B5EF4-FFF2-40B4-BE49-F238E27FC236}">
                  <a16:creationId xmlns:a16="http://schemas.microsoft.com/office/drawing/2014/main" id="{3AC22008-9120-4CC9-BBB1-76F6D71E08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Picture 7" descr="UFlogo">
              <a:extLst>
                <a:ext uri="{FF2B5EF4-FFF2-40B4-BE49-F238E27FC236}">
                  <a16:creationId xmlns:a16="http://schemas.microsoft.com/office/drawing/2014/main" id="{58EAAF0E-1478-4CDE-A8B5-257C4E3DD6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892" name="Rectangle 15">
            <a:extLst>
              <a:ext uri="{FF2B5EF4-FFF2-40B4-BE49-F238E27FC236}">
                <a16:creationId xmlns:a16="http://schemas.microsoft.com/office/drawing/2014/main" id="{31D9F7C8-82CD-4B3D-BAC7-107C21548AC4}"/>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pic>
        <p:nvPicPr>
          <p:cNvPr id="37893" name="Picture 28" descr="logoEPFL">
            <a:extLst>
              <a:ext uri="{FF2B5EF4-FFF2-40B4-BE49-F238E27FC236}">
                <a16:creationId xmlns:a16="http://schemas.microsoft.com/office/drawing/2014/main" id="{0482A436-4738-46FA-8C30-24E97FF4C8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11">
            <a:extLst>
              <a:ext uri="{FF2B5EF4-FFF2-40B4-BE49-F238E27FC236}">
                <a16:creationId xmlns:a16="http://schemas.microsoft.com/office/drawing/2014/main" id="{640483FB-3009-4793-B071-033C49FD482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425700" y="1143000"/>
            <a:ext cx="54737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12">
            <a:extLst>
              <a:ext uri="{FF2B5EF4-FFF2-40B4-BE49-F238E27FC236}">
                <a16:creationId xmlns:a16="http://schemas.microsoft.com/office/drawing/2014/main" id="{FFC5472E-88DB-4EAF-B626-2285156B225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425700" y="3657600"/>
            <a:ext cx="5575300"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a:extLst>
              <a:ext uri="{FF2B5EF4-FFF2-40B4-BE49-F238E27FC236}">
                <a16:creationId xmlns:a16="http://schemas.microsoft.com/office/drawing/2014/main" id="{958D2819-EAA9-41B0-9B4A-556AEA688FA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2EAB2AB-2B80-4B31-AA15-AAE7260B8459}" type="slidenum">
              <a:rPr lang="fr-FR" altLang="en-US" sz="1400"/>
              <a:pPr eaLnBrk="1" hangingPunct="1"/>
              <a:t>13</a:t>
            </a:fld>
            <a:endParaRPr lang="fr-FR" altLang="en-US" sz="1400"/>
          </a:p>
        </p:txBody>
      </p:sp>
      <p:sp>
        <p:nvSpPr>
          <p:cNvPr id="39939" name="Rectangle 2">
            <a:extLst>
              <a:ext uri="{FF2B5EF4-FFF2-40B4-BE49-F238E27FC236}">
                <a16:creationId xmlns:a16="http://schemas.microsoft.com/office/drawing/2014/main" id="{9BFB129D-417C-4897-8E25-15A836EE64D2}"/>
              </a:ext>
            </a:extLst>
          </p:cNvPr>
          <p:cNvSpPr>
            <a:spLocks noGrp="1" noChangeArrowheads="1"/>
          </p:cNvSpPr>
          <p:nvPr>
            <p:ph type="title"/>
          </p:nvPr>
        </p:nvSpPr>
        <p:spPr>
          <a:xfrm>
            <a:off x="1219200" y="0"/>
            <a:ext cx="6629400" cy="1143000"/>
          </a:xfrm>
        </p:spPr>
        <p:txBody>
          <a:bodyPr/>
          <a:lstStyle/>
          <a:p>
            <a:pPr eaLnBrk="1" hangingPunct="1"/>
            <a:r>
              <a:rPr lang="fr-CH" altLang="en-US" sz="3200" i="1">
                <a:ea typeface="ＭＳ Ｐゴシック" panose="020B0600070205080204" pitchFamily="34" charset="-128"/>
              </a:rPr>
              <a:t>1.2.2 Water budget</a:t>
            </a:r>
            <a:endParaRPr lang="fr-FR" altLang="en-US" sz="3200" i="1">
              <a:ea typeface="ＭＳ Ｐゴシック" panose="020B0600070205080204" pitchFamily="34" charset="-128"/>
            </a:endParaRPr>
          </a:p>
        </p:txBody>
      </p:sp>
      <p:grpSp>
        <p:nvGrpSpPr>
          <p:cNvPr id="39940" name="Group 3">
            <a:extLst>
              <a:ext uri="{FF2B5EF4-FFF2-40B4-BE49-F238E27FC236}">
                <a16:creationId xmlns:a16="http://schemas.microsoft.com/office/drawing/2014/main" id="{22AC1BDB-C69D-4935-AEB5-59CD6336BCB8}"/>
              </a:ext>
            </a:extLst>
          </p:cNvPr>
          <p:cNvGrpSpPr>
            <a:grpSpLocks/>
          </p:cNvGrpSpPr>
          <p:nvPr/>
        </p:nvGrpSpPr>
        <p:grpSpPr bwMode="auto">
          <a:xfrm>
            <a:off x="0" y="0"/>
            <a:ext cx="1143000" cy="6858000"/>
            <a:chOff x="0" y="0"/>
            <a:chExt cx="720" cy="4320"/>
          </a:xfrm>
        </p:grpSpPr>
        <p:pic>
          <p:nvPicPr>
            <p:cNvPr id="39945" name="Picture 4" descr="CostaRica270509 006">
              <a:extLst>
                <a:ext uri="{FF2B5EF4-FFF2-40B4-BE49-F238E27FC236}">
                  <a16:creationId xmlns:a16="http://schemas.microsoft.com/office/drawing/2014/main" id="{ACECD779-7770-4BB7-9AC1-D5C51759E5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6" name="Picture 7" descr="UFlogo">
              <a:extLst>
                <a:ext uri="{FF2B5EF4-FFF2-40B4-BE49-F238E27FC236}">
                  <a16:creationId xmlns:a16="http://schemas.microsoft.com/office/drawing/2014/main" id="{E233753A-063E-4D28-99E2-DCA94C8C1E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941" name="Rectangle 12">
            <a:extLst>
              <a:ext uri="{FF2B5EF4-FFF2-40B4-BE49-F238E27FC236}">
                <a16:creationId xmlns:a16="http://schemas.microsoft.com/office/drawing/2014/main" id="{C2AA84C1-CC4F-4058-A307-6578B2DDEED4}"/>
              </a:ext>
            </a:extLst>
          </p:cNvPr>
          <p:cNvSpPr>
            <a:spLocks noChangeArrowheads="1"/>
          </p:cNvSpPr>
          <p:nvPr/>
        </p:nvSpPr>
        <p:spPr bwMode="auto">
          <a:xfrm>
            <a:off x="1219200" y="1600200"/>
            <a:ext cx="79248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dS = I – O = P + RO – ETP – Q</a:t>
            </a:r>
          </a:p>
          <a:p>
            <a:pPr eaLnBrk="1" hangingPunct="1">
              <a:spcBef>
                <a:spcPct val="20000"/>
              </a:spcBef>
            </a:pPr>
            <a:endParaRPr lang="en-GB" altLang="en-US" sz="900"/>
          </a:p>
          <a:p>
            <a:pPr lvl="1" eaLnBrk="1" hangingPunct="1">
              <a:spcBef>
                <a:spcPct val="20000"/>
              </a:spcBef>
            </a:pPr>
            <a:r>
              <a:rPr lang="en-GB" altLang="en-US" sz="1600"/>
              <a:t>dS = change in water volume over an interval of time is the difference between the inflow and the outflow</a:t>
            </a:r>
          </a:p>
          <a:p>
            <a:pPr lvl="1" eaLnBrk="1" hangingPunct="1">
              <a:spcBef>
                <a:spcPct val="20000"/>
              </a:spcBef>
            </a:pPr>
            <a:r>
              <a:rPr lang="en-GB" altLang="en-US" sz="1600"/>
              <a:t>I= Inputs= precipitation (P) and runoff (RO)</a:t>
            </a:r>
          </a:p>
          <a:p>
            <a:pPr lvl="1" eaLnBrk="1" hangingPunct="1">
              <a:spcBef>
                <a:spcPct val="20000"/>
              </a:spcBef>
            </a:pPr>
            <a:r>
              <a:rPr lang="en-GB" altLang="en-US" sz="1600"/>
              <a:t>O= Outputs= evapotranspiration (ETP) and outflow (Q)</a:t>
            </a:r>
          </a:p>
        </p:txBody>
      </p:sp>
      <p:sp>
        <p:nvSpPr>
          <p:cNvPr id="39942" name="Rectangle 15">
            <a:extLst>
              <a:ext uri="{FF2B5EF4-FFF2-40B4-BE49-F238E27FC236}">
                <a16:creationId xmlns:a16="http://schemas.microsoft.com/office/drawing/2014/main" id="{4CE89A56-BB19-432D-A114-BE2EA1C45578}"/>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pic>
        <p:nvPicPr>
          <p:cNvPr id="39943" name="Picture 28" descr="logoEPFL">
            <a:extLst>
              <a:ext uri="{FF2B5EF4-FFF2-40B4-BE49-F238E27FC236}">
                <a16:creationId xmlns:a16="http://schemas.microsoft.com/office/drawing/2014/main" id="{0A99E2D0-0FBF-4290-A281-69A231AECD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73" name="Rectangle 29">
            <a:extLst>
              <a:ext uri="{FF2B5EF4-FFF2-40B4-BE49-F238E27FC236}">
                <a16:creationId xmlns:a16="http://schemas.microsoft.com/office/drawing/2014/main" id="{27DE793D-643E-413C-86A9-EC0C6100C33E}"/>
              </a:ext>
            </a:extLst>
          </p:cNvPr>
          <p:cNvSpPr>
            <a:spLocks noChangeArrowheads="1"/>
          </p:cNvSpPr>
          <p:nvPr/>
        </p:nvSpPr>
        <p:spPr bwMode="auto">
          <a:xfrm>
            <a:off x="1219200" y="3581400"/>
            <a:ext cx="7924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Daily volume [m</a:t>
            </a:r>
            <a:r>
              <a:rPr lang="en-GB" altLang="en-US" sz="2000" baseline="30000"/>
              <a:t>3</a:t>
            </a:r>
            <a:r>
              <a:rPr lang="en-GB" altLang="en-US" sz="2000"/>
              <a:t>]:</a:t>
            </a:r>
          </a:p>
          <a:p>
            <a:pPr lvl="1" eaLnBrk="1" hangingPunct="1">
              <a:spcBef>
                <a:spcPct val="20000"/>
              </a:spcBef>
              <a:buFontTx/>
              <a:buChar char="–"/>
            </a:pPr>
            <a:r>
              <a:rPr lang="en-GB" altLang="en-US" sz="1800"/>
              <a:t>P and ETP referred to the most frequent surface water area (1.56 ha)</a:t>
            </a:r>
          </a:p>
          <a:p>
            <a:pPr lvl="1" eaLnBrk="1" hangingPunct="1">
              <a:spcBef>
                <a:spcPct val="20000"/>
              </a:spcBef>
              <a:buFontTx/>
              <a:buChar char="–"/>
            </a:pPr>
            <a:r>
              <a:rPr lang="en-GB" altLang="en-US" sz="1800"/>
              <a:t>RO referred to the full catchment area </a:t>
            </a:r>
            <a:r>
              <a:rPr lang="en-US" altLang="en-US" sz="1800"/>
              <a:t>(7.58 ha)</a:t>
            </a:r>
            <a:r>
              <a:rPr lang="fr-FR" altLang="en-US" sz="1800"/>
              <a:t> </a:t>
            </a:r>
            <a:endParaRPr lang="en-GB" altLang="en-US" sz="1800"/>
          </a:p>
          <a:p>
            <a:pPr lvl="1" eaLnBrk="1" hangingPunct="1">
              <a:spcBef>
                <a:spcPct val="20000"/>
              </a:spcBef>
              <a:buFontTx/>
              <a:buChar char="–"/>
            </a:pPr>
            <a:endParaRPr lang="en-GB"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7373"/>
                                        </p:tgtEl>
                                        <p:attrNameLst>
                                          <p:attrName>style.visibility</p:attrName>
                                        </p:attrNameLst>
                                      </p:cBhvr>
                                      <p:to>
                                        <p:strVal val="visible"/>
                                      </p:to>
                                    </p:set>
                                    <p:anim calcmode="lin" valueType="num">
                                      <p:cBhvr additive="base">
                                        <p:cTn id="7" dur="500" fill="hold"/>
                                        <p:tgtEl>
                                          <p:spTgt spid="57373"/>
                                        </p:tgtEl>
                                        <p:attrNameLst>
                                          <p:attrName>ppt_x</p:attrName>
                                        </p:attrNameLst>
                                      </p:cBhvr>
                                      <p:tavLst>
                                        <p:tav tm="0">
                                          <p:val>
                                            <p:strVal val="#ppt_x"/>
                                          </p:val>
                                        </p:tav>
                                        <p:tav tm="100000">
                                          <p:val>
                                            <p:strVal val="#ppt_x"/>
                                          </p:val>
                                        </p:tav>
                                      </p:tavLst>
                                    </p:anim>
                                    <p:anim calcmode="lin" valueType="num">
                                      <p:cBhvr additive="base">
                                        <p:cTn id="8" dur="500" fill="hold"/>
                                        <p:tgtEl>
                                          <p:spTgt spid="573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7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a:extLst>
              <a:ext uri="{FF2B5EF4-FFF2-40B4-BE49-F238E27FC236}">
                <a16:creationId xmlns:a16="http://schemas.microsoft.com/office/drawing/2014/main" id="{3391D0DA-D324-4C5B-9DCA-764D611D066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139E2F9-CB9F-49E9-B621-1F7C56F67E54}" type="slidenum">
              <a:rPr lang="fr-FR" altLang="en-US" sz="1400"/>
              <a:pPr eaLnBrk="1" hangingPunct="1"/>
              <a:t>14</a:t>
            </a:fld>
            <a:endParaRPr lang="fr-FR" altLang="en-US" sz="1400"/>
          </a:p>
        </p:txBody>
      </p:sp>
      <p:grpSp>
        <p:nvGrpSpPr>
          <p:cNvPr id="41987" name="Group 2">
            <a:extLst>
              <a:ext uri="{FF2B5EF4-FFF2-40B4-BE49-F238E27FC236}">
                <a16:creationId xmlns:a16="http://schemas.microsoft.com/office/drawing/2014/main" id="{4E10E39F-A2F5-4941-A955-D6C96A34D82E}"/>
              </a:ext>
            </a:extLst>
          </p:cNvPr>
          <p:cNvGrpSpPr>
            <a:grpSpLocks/>
          </p:cNvGrpSpPr>
          <p:nvPr/>
        </p:nvGrpSpPr>
        <p:grpSpPr bwMode="auto">
          <a:xfrm>
            <a:off x="0" y="0"/>
            <a:ext cx="1143000" cy="6858000"/>
            <a:chOff x="0" y="0"/>
            <a:chExt cx="720" cy="4320"/>
          </a:xfrm>
        </p:grpSpPr>
        <p:pic>
          <p:nvPicPr>
            <p:cNvPr id="41998" name="Picture 3" descr="CostaRica270509 006">
              <a:extLst>
                <a:ext uri="{FF2B5EF4-FFF2-40B4-BE49-F238E27FC236}">
                  <a16:creationId xmlns:a16="http://schemas.microsoft.com/office/drawing/2014/main" id="{F076CFEA-9C76-42A7-9620-E024D55F23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9" name="Picture 7" descr="UFlogo">
              <a:extLst>
                <a:ext uri="{FF2B5EF4-FFF2-40B4-BE49-F238E27FC236}">
                  <a16:creationId xmlns:a16="http://schemas.microsoft.com/office/drawing/2014/main" id="{611625A9-FBF4-477D-A470-03733CDA68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988" name="Group 5">
            <a:extLst>
              <a:ext uri="{FF2B5EF4-FFF2-40B4-BE49-F238E27FC236}">
                <a16:creationId xmlns:a16="http://schemas.microsoft.com/office/drawing/2014/main" id="{4BEDE0EE-D896-4EF2-AACD-A0874D72448C}"/>
              </a:ext>
            </a:extLst>
          </p:cNvPr>
          <p:cNvGrpSpPr>
            <a:grpSpLocks/>
          </p:cNvGrpSpPr>
          <p:nvPr/>
        </p:nvGrpSpPr>
        <p:grpSpPr bwMode="auto">
          <a:xfrm>
            <a:off x="2667000" y="2971800"/>
            <a:ext cx="5029200" cy="3405188"/>
            <a:chOff x="864" y="445"/>
            <a:chExt cx="4848" cy="3788"/>
          </a:xfrm>
        </p:grpSpPr>
        <p:pic>
          <p:nvPicPr>
            <p:cNvPr id="41992" name="Picture 6">
              <a:extLst>
                <a:ext uri="{FF2B5EF4-FFF2-40B4-BE49-F238E27FC236}">
                  <a16:creationId xmlns:a16="http://schemas.microsoft.com/office/drawing/2014/main" id="{02E900E3-FED2-4A86-8C4A-AD8CE5B8B8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552" t="6584" r="9723" b="3429"/>
            <a:stretch>
              <a:fillRect/>
            </a:stretch>
          </p:blipFill>
          <p:spPr bwMode="auto">
            <a:xfrm>
              <a:off x="864" y="445"/>
              <a:ext cx="4848" cy="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Picture 7">
              <a:extLst>
                <a:ext uri="{FF2B5EF4-FFF2-40B4-BE49-F238E27FC236}">
                  <a16:creationId xmlns:a16="http://schemas.microsoft.com/office/drawing/2014/main" id="{89741BC3-FC55-4DDC-9C70-490243076D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938" t="7025" r="5927" b="4683"/>
            <a:stretch>
              <a:fillRect/>
            </a:stretch>
          </p:blipFill>
          <p:spPr bwMode="auto">
            <a:xfrm>
              <a:off x="1008" y="2640"/>
              <a:ext cx="3792" cy="1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4" name="Line 12">
              <a:extLst>
                <a:ext uri="{FF2B5EF4-FFF2-40B4-BE49-F238E27FC236}">
                  <a16:creationId xmlns:a16="http://schemas.microsoft.com/office/drawing/2014/main" id="{5EA1B2B8-0A6A-49ED-ADED-C00746FFE7DB}"/>
                </a:ext>
              </a:extLst>
            </p:cNvPr>
            <p:cNvSpPr>
              <a:spLocks noChangeShapeType="1"/>
            </p:cNvSpPr>
            <p:nvPr/>
          </p:nvSpPr>
          <p:spPr bwMode="auto">
            <a:xfrm flipH="1">
              <a:off x="1344" y="2352"/>
              <a:ext cx="864" cy="432"/>
            </a:xfrm>
            <a:prstGeom prst="line">
              <a:avLst/>
            </a:prstGeom>
            <a:noFill/>
            <a:ln w="38100">
              <a:solidFill>
                <a:srgbClr val="FF6600"/>
              </a:solidFill>
              <a:prstDash val="sysDash"/>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41995" name="Line 13">
              <a:extLst>
                <a:ext uri="{FF2B5EF4-FFF2-40B4-BE49-F238E27FC236}">
                  <a16:creationId xmlns:a16="http://schemas.microsoft.com/office/drawing/2014/main" id="{CAD03731-0933-4EFF-A515-B344251300EF}"/>
                </a:ext>
              </a:extLst>
            </p:cNvPr>
            <p:cNvSpPr>
              <a:spLocks noChangeShapeType="1"/>
            </p:cNvSpPr>
            <p:nvPr/>
          </p:nvSpPr>
          <p:spPr bwMode="auto">
            <a:xfrm>
              <a:off x="3072" y="2352"/>
              <a:ext cx="1728" cy="528"/>
            </a:xfrm>
            <a:prstGeom prst="line">
              <a:avLst/>
            </a:prstGeom>
            <a:noFill/>
            <a:ln w="38100">
              <a:solidFill>
                <a:srgbClr val="FF6600"/>
              </a:solidFill>
              <a:prstDash val="sysDash"/>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41996" name="Line 13">
              <a:extLst>
                <a:ext uri="{FF2B5EF4-FFF2-40B4-BE49-F238E27FC236}">
                  <a16:creationId xmlns:a16="http://schemas.microsoft.com/office/drawing/2014/main" id="{AD25EB88-0B7F-4863-8B25-336DFB1E7405}"/>
                </a:ext>
              </a:extLst>
            </p:cNvPr>
            <p:cNvSpPr>
              <a:spLocks noChangeShapeType="1"/>
            </p:cNvSpPr>
            <p:nvPr/>
          </p:nvSpPr>
          <p:spPr bwMode="auto">
            <a:xfrm flipV="1">
              <a:off x="3072" y="768"/>
              <a:ext cx="0" cy="1584"/>
            </a:xfrm>
            <a:prstGeom prst="line">
              <a:avLst/>
            </a:prstGeom>
            <a:noFill/>
            <a:ln w="38100">
              <a:solidFill>
                <a:srgbClr val="FF6600"/>
              </a:solidFill>
              <a:prstDash val="sysDash"/>
              <a:round/>
              <a:headEnd/>
              <a:tailEnd type="none" w="lg" len="lg"/>
            </a:ln>
            <a:extLst>
              <a:ext uri="{909E8E84-426E-40DD-AFC4-6F175D3DCCD1}">
                <a14:hiddenFill xmlns:a14="http://schemas.microsoft.com/office/drawing/2010/main">
                  <a:noFill/>
                </a14:hiddenFill>
              </a:ext>
            </a:extLst>
          </p:spPr>
          <p:txBody>
            <a:bodyPr/>
            <a:lstStyle/>
            <a:p>
              <a:endParaRPr lang="en-US"/>
            </a:p>
          </p:txBody>
        </p:sp>
        <p:sp>
          <p:nvSpPr>
            <p:cNvPr id="41997" name="Line 13">
              <a:extLst>
                <a:ext uri="{FF2B5EF4-FFF2-40B4-BE49-F238E27FC236}">
                  <a16:creationId xmlns:a16="http://schemas.microsoft.com/office/drawing/2014/main" id="{6A8B2B9F-2DB1-41BB-B55B-3A698438188A}"/>
                </a:ext>
              </a:extLst>
            </p:cNvPr>
            <p:cNvSpPr>
              <a:spLocks noChangeShapeType="1"/>
            </p:cNvSpPr>
            <p:nvPr/>
          </p:nvSpPr>
          <p:spPr bwMode="auto">
            <a:xfrm flipV="1">
              <a:off x="2208" y="768"/>
              <a:ext cx="0" cy="1584"/>
            </a:xfrm>
            <a:prstGeom prst="line">
              <a:avLst/>
            </a:prstGeom>
            <a:noFill/>
            <a:ln w="38100">
              <a:solidFill>
                <a:srgbClr val="FF6600"/>
              </a:solidFill>
              <a:prstDash val="sysDash"/>
              <a:round/>
              <a:headEnd/>
              <a:tailEnd type="none" w="lg" len="lg"/>
            </a:ln>
            <a:extLst>
              <a:ext uri="{909E8E84-426E-40DD-AFC4-6F175D3DCCD1}">
                <a14:hiddenFill xmlns:a14="http://schemas.microsoft.com/office/drawing/2010/main">
                  <a:noFill/>
                </a14:hiddenFill>
              </a:ext>
            </a:extLst>
          </p:spPr>
          <p:txBody>
            <a:bodyPr/>
            <a:lstStyle/>
            <a:p>
              <a:endParaRPr lang="en-US"/>
            </a:p>
          </p:txBody>
        </p:sp>
      </p:grpSp>
      <p:sp>
        <p:nvSpPr>
          <p:cNvPr id="41989" name="Rectangle 12">
            <a:extLst>
              <a:ext uri="{FF2B5EF4-FFF2-40B4-BE49-F238E27FC236}">
                <a16:creationId xmlns:a16="http://schemas.microsoft.com/office/drawing/2014/main" id="{4E989612-DEA2-40E2-AF6B-A80343BCE8F4}"/>
              </a:ext>
            </a:extLst>
          </p:cNvPr>
          <p:cNvSpPr>
            <a:spLocks noChangeArrowheads="1"/>
          </p:cNvSpPr>
          <p:nvPr/>
        </p:nvSpPr>
        <p:spPr bwMode="auto">
          <a:xfrm>
            <a:off x="1219200" y="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fr-CH" altLang="en-US" sz="3200" i="1">
                <a:solidFill>
                  <a:schemeClr val="tx2"/>
                </a:solidFill>
              </a:rPr>
              <a:t>Water budget </a:t>
            </a:r>
            <a:endParaRPr lang="fr-FR" altLang="en-US" sz="3200" i="1">
              <a:solidFill>
                <a:schemeClr val="tx2"/>
              </a:solidFill>
            </a:endParaRPr>
          </a:p>
        </p:txBody>
      </p:sp>
      <p:sp>
        <p:nvSpPr>
          <p:cNvPr id="41990" name="Rectangle 13">
            <a:extLst>
              <a:ext uri="{FF2B5EF4-FFF2-40B4-BE49-F238E27FC236}">
                <a16:creationId xmlns:a16="http://schemas.microsoft.com/office/drawing/2014/main" id="{37C1059F-517D-4E4F-8780-39C92FA6E8F9}"/>
              </a:ext>
            </a:extLst>
          </p:cNvPr>
          <p:cNvSpPr>
            <a:spLocks noGrp="1" noChangeArrowheads="1"/>
          </p:cNvSpPr>
          <p:nvPr>
            <p:ph idx="1"/>
          </p:nvPr>
        </p:nvSpPr>
        <p:spPr>
          <a:xfrm>
            <a:off x="1219200" y="1447800"/>
            <a:ext cx="7543800" cy="1600200"/>
          </a:xfrm>
        </p:spPr>
        <p:txBody>
          <a:bodyPr/>
          <a:lstStyle/>
          <a:p>
            <a:pPr eaLnBrk="1" hangingPunct="1"/>
            <a:r>
              <a:rPr lang="fr-CH" altLang="en-US" sz="2000">
                <a:ea typeface="ＭＳ Ｐゴシック" panose="020B0600070205080204" pitchFamily="34" charset="-128"/>
              </a:rPr>
              <a:t>Key components:</a:t>
            </a:r>
          </a:p>
          <a:p>
            <a:pPr lvl="1" eaLnBrk="1" hangingPunct="1"/>
            <a:r>
              <a:rPr lang="fr-CH" altLang="en-US" sz="1800">
                <a:ea typeface="ＭＳ Ｐゴシック" panose="020B0600070205080204" pitchFamily="34" charset="-128"/>
                <a:sym typeface="Wingdings" panose="05000000000000000000" pitchFamily="2" charset="2"/>
              </a:rPr>
              <a:t>Precipitation : « isolated » input</a:t>
            </a:r>
          </a:p>
          <a:p>
            <a:pPr lvl="1" eaLnBrk="1" hangingPunct="1"/>
            <a:r>
              <a:rPr lang="fr-CH" altLang="en-US" sz="1800">
                <a:ea typeface="ＭＳ Ｐゴシック" panose="020B0600070205080204" pitchFamily="34" charset="-128"/>
                <a:sym typeface="Wingdings" panose="05000000000000000000" pitchFamily="2" charset="2"/>
              </a:rPr>
              <a:t>Outflow :</a:t>
            </a:r>
            <a:r>
              <a:rPr lang="fr-CH" altLang="en-US" sz="2000">
                <a:ea typeface="ＭＳ Ｐゴシック" panose="020B0600070205080204" pitchFamily="34" charset="-128"/>
                <a:sym typeface="Wingdings" panose="05000000000000000000" pitchFamily="2" charset="2"/>
              </a:rPr>
              <a:t> </a:t>
            </a:r>
            <a:r>
              <a:rPr lang="fr-CH" altLang="en-US" sz="1800">
                <a:ea typeface="ＭＳ Ｐゴシック" panose="020B0600070205080204" pitchFamily="34" charset="-128"/>
                <a:sym typeface="Wingdings" panose="05000000000000000000" pitchFamily="2" charset="2"/>
              </a:rPr>
              <a:t>remained as an important output</a:t>
            </a:r>
          </a:p>
        </p:txBody>
      </p:sp>
      <p:pic>
        <p:nvPicPr>
          <p:cNvPr id="41991" name="Picture 14" descr="logoEPFL">
            <a:extLst>
              <a:ext uri="{FF2B5EF4-FFF2-40B4-BE49-F238E27FC236}">
                <a16:creationId xmlns:a16="http://schemas.microsoft.com/office/drawing/2014/main" id="{719E4093-6E3B-4815-9EA4-893CC07E82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5">
            <a:extLst>
              <a:ext uri="{FF2B5EF4-FFF2-40B4-BE49-F238E27FC236}">
                <a16:creationId xmlns:a16="http://schemas.microsoft.com/office/drawing/2014/main" id="{D2DED252-A523-445A-9E0D-023D354A3A4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AEE3353-AE90-45BD-AA88-30C587CCD28D}" type="slidenum">
              <a:rPr lang="fr-FR" altLang="en-US" sz="1400"/>
              <a:pPr eaLnBrk="1" hangingPunct="1"/>
              <a:t>15</a:t>
            </a:fld>
            <a:endParaRPr lang="fr-FR" altLang="en-US" sz="1400"/>
          </a:p>
        </p:txBody>
      </p:sp>
      <p:sp>
        <p:nvSpPr>
          <p:cNvPr id="43011" name="Rectangle 2">
            <a:extLst>
              <a:ext uri="{FF2B5EF4-FFF2-40B4-BE49-F238E27FC236}">
                <a16:creationId xmlns:a16="http://schemas.microsoft.com/office/drawing/2014/main" id="{FB066623-1AB6-47A7-AC9C-74752C67F21F}"/>
              </a:ext>
            </a:extLst>
          </p:cNvPr>
          <p:cNvSpPr>
            <a:spLocks noGrp="1" noChangeArrowheads="1"/>
          </p:cNvSpPr>
          <p:nvPr>
            <p:ph type="title"/>
          </p:nvPr>
        </p:nvSpPr>
        <p:spPr>
          <a:xfrm>
            <a:off x="1219200" y="0"/>
            <a:ext cx="6629400" cy="1143000"/>
          </a:xfrm>
        </p:spPr>
        <p:txBody>
          <a:bodyPr/>
          <a:lstStyle/>
          <a:p>
            <a:pPr eaLnBrk="1" hangingPunct="1"/>
            <a:r>
              <a:rPr lang="fr-CH" altLang="en-US" sz="3200" i="1">
                <a:ea typeface="ＭＳ Ｐゴシック" panose="020B0600070205080204" pitchFamily="34" charset="-128"/>
              </a:rPr>
              <a:t>1.2.3 Topographical survey</a:t>
            </a:r>
            <a:r>
              <a:rPr lang="en-US" altLang="en-US" sz="3200" i="1">
                <a:ea typeface="ＭＳ Ｐゴシック" panose="020B0600070205080204" pitchFamily="34" charset="-128"/>
              </a:rPr>
              <a:t> </a:t>
            </a:r>
            <a:endParaRPr lang="fr-FR" altLang="en-US" sz="3200" i="1">
              <a:ea typeface="ＭＳ Ｐゴシック" panose="020B0600070205080204" pitchFamily="34" charset="-128"/>
            </a:endParaRPr>
          </a:p>
        </p:txBody>
      </p:sp>
      <p:grpSp>
        <p:nvGrpSpPr>
          <p:cNvPr id="43012" name="Group 3">
            <a:extLst>
              <a:ext uri="{FF2B5EF4-FFF2-40B4-BE49-F238E27FC236}">
                <a16:creationId xmlns:a16="http://schemas.microsoft.com/office/drawing/2014/main" id="{0CE1D4B0-0ECD-4CD2-9990-E6A538D36782}"/>
              </a:ext>
            </a:extLst>
          </p:cNvPr>
          <p:cNvGrpSpPr>
            <a:grpSpLocks/>
          </p:cNvGrpSpPr>
          <p:nvPr/>
        </p:nvGrpSpPr>
        <p:grpSpPr bwMode="auto">
          <a:xfrm>
            <a:off x="0" y="0"/>
            <a:ext cx="1143000" cy="6858000"/>
            <a:chOff x="0" y="0"/>
            <a:chExt cx="720" cy="4320"/>
          </a:xfrm>
        </p:grpSpPr>
        <p:pic>
          <p:nvPicPr>
            <p:cNvPr id="43021" name="Picture 4" descr="CostaRica270509 006">
              <a:extLst>
                <a:ext uri="{FF2B5EF4-FFF2-40B4-BE49-F238E27FC236}">
                  <a16:creationId xmlns:a16="http://schemas.microsoft.com/office/drawing/2014/main" id="{F0DBC9BB-104C-48BC-9836-40D276677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2" name="Picture 7" descr="UFlogo">
              <a:extLst>
                <a:ext uri="{FF2B5EF4-FFF2-40B4-BE49-F238E27FC236}">
                  <a16:creationId xmlns:a16="http://schemas.microsoft.com/office/drawing/2014/main" id="{D8DD824E-D0ED-4353-8770-6112F06F9C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3013" name="Rectangle 10">
            <a:extLst>
              <a:ext uri="{FF2B5EF4-FFF2-40B4-BE49-F238E27FC236}">
                <a16:creationId xmlns:a16="http://schemas.microsoft.com/office/drawing/2014/main" id="{7EBEF146-7150-4327-92D6-EF4410D74675}"/>
              </a:ext>
            </a:extLst>
          </p:cNvPr>
          <p:cNvSpPr>
            <a:spLocks noChangeArrowheads="1"/>
          </p:cNvSpPr>
          <p:nvPr/>
        </p:nvSpPr>
        <p:spPr bwMode="auto">
          <a:xfrm>
            <a:off x="1219200" y="1447800"/>
            <a:ext cx="5562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Survey 2008: 183 data points</a:t>
            </a:r>
          </a:p>
          <a:p>
            <a:pPr lvl="1" eaLnBrk="1" hangingPunct="1">
              <a:spcBef>
                <a:spcPct val="20000"/>
              </a:spcBef>
              <a:buFontTx/>
              <a:buChar char="–"/>
            </a:pPr>
            <a:r>
              <a:rPr lang="en-US" altLang="en-US" sz="1800"/>
              <a:t>optical level and </a:t>
            </a:r>
            <a:r>
              <a:rPr lang="fr-CH" altLang="en-US" sz="1800"/>
              <a:t>compas</a:t>
            </a:r>
            <a:endParaRPr lang="en-GB" altLang="en-US" sz="2000"/>
          </a:p>
        </p:txBody>
      </p:sp>
      <p:pic>
        <p:nvPicPr>
          <p:cNvPr id="43014" name="Picture 13">
            <a:extLst>
              <a:ext uri="{FF2B5EF4-FFF2-40B4-BE49-F238E27FC236}">
                <a16:creationId xmlns:a16="http://schemas.microsoft.com/office/drawing/2014/main" id="{7025E0ED-655B-4A9E-A0D7-7EB72239F6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635375"/>
            <a:ext cx="335280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0" name="Picture 14">
            <a:extLst>
              <a:ext uri="{FF2B5EF4-FFF2-40B4-BE49-F238E27FC236}">
                <a16:creationId xmlns:a16="http://schemas.microsoft.com/office/drawing/2014/main" id="{7D9F2730-2C0D-4A49-AA0A-5E9903D347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3581400"/>
            <a:ext cx="3267075" cy="270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15" descr="DSCF1756">
            <a:extLst>
              <a:ext uri="{FF2B5EF4-FFF2-40B4-BE49-F238E27FC236}">
                <a16:creationId xmlns:a16="http://schemas.microsoft.com/office/drawing/2014/main" id="{93AA6A99-274D-4888-A53A-A8223C0467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78775" y="3429000"/>
            <a:ext cx="10890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16" descr="Application_RRoberts 091">
            <a:extLst>
              <a:ext uri="{FF2B5EF4-FFF2-40B4-BE49-F238E27FC236}">
                <a16:creationId xmlns:a16="http://schemas.microsoft.com/office/drawing/2014/main" id="{22ABBC1A-3F80-46A5-8BA7-85FC5461962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56550" y="5105400"/>
            <a:ext cx="111125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Picture 17" descr="DSCF1702">
            <a:extLst>
              <a:ext uri="{FF2B5EF4-FFF2-40B4-BE49-F238E27FC236}">
                <a16:creationId xmlns:a16="http://schemas.microsoft.com/office/drawing/2014/main" id="{E9F51858-B37B-484B-9E6F-6426D80FB4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29400" y="1600200"/>
            <a:ext cx="24384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9" name="Picture 19" descr="logoEPFL">
            <a:extLst>
              <a:ext uri="{FF2B5EF4-FFF2-40B4-BE49-F238E27FC236}">
                <a16:creationId xmlns:a16="http://schemas.microsoft.com/office/drawing/2014/main" id="{A48F6327-EE19-4712-9B35-3218FDC5AC8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36" name="Rectangle 20">
            <a:extLst>
              <a:ext uri="{FF2B5EF4-FFF2-40B4-BE49-F238E27FC236}">
                <a16:creationId xmlns:a16="http://schemas.microsoft.com/office/drawing/2014/main" id="{81BD579D-EE24-4590-A928-58D24A890157}"/>
              </a:ext>
            </a:extLst>
          </p:cNvPr>
          <p:cNvSpPr>
            <a:spLocks noChangeArrowheads="1"/>
          </p:cNvSpPr>
          <p:nvPr/>
        </p:nvSpPr>
        <p:spPr bwMode="auto">
          <a:xfrm>
            <a:off x="1219200" y="2286000"/>
            <a:ext cx="396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Survey 2009: 181 data points</a:t>
            </a:r>
          </a:p>
          <a:p>
            <a:pPr lvl="1" eaLnBrk="1" hangingPunct="1">
              <a:spcBef>
                <a:spcPct val="20000"/>
              </a:spcBef>
              <a:buFontTx/>
              <a:buChar char="–"/>
            </a:pPr>
            <a:r>
              <a:rPr lang="en-US" altLang="en-US" sz="1800"/>
              <a:t>laser and</a:t>
            </a:r>
            <a:r>
              <a:rPr lang="fr-FR" altLang="en-US" sz="1800"/>
              <a:t> </a:t>
            </a:r>
            <a:r>
              <a:rPr lang="fr-CH" altLang="en-US" sz="1800"/>
              <a:t>GPS</a:t>
            </a:r>
            <a:endParaRPr lang="en-GB" altLang="en-US"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0436"/>
                                        </p:tgtEl>
                                        <p:attrNameLst>
                                          <p:attrName>style.visibility</p:attrName>
                                        </p:attrNameLst>
                                      </p:cBhvr>
                                      <p:to>
                                        <p:strVal val="visible"/>
                                      </p:to>
                                    </p:set>
                                    <p:anim calcmode="lin" valueType="num">
                                      <p:cBhvr additive="base">
                                        <p:cTn id="7" dur="500" fill="hold"/>
                                        <p:tgtEl>
                                          <p:spTgt spid="60436"/>
                                        </p:tgtEl>
                                        <p:attrNameLst>
                                          <p:attrName>ppt_x</p:attrName>
                                        </p:attrNameLst>
                                      </p:cBhvr>
                                      <p:tavLst>
                                        <p:tav tm="0">
                                          <p:val>
                                            <p:strVal val="#ppt_x"/>
                                          </p:val>
                                        </p:tav>
                                        <p:tav tm="100000">
                                          <p:val>
                                            <p:strVal val="#ppt_x"/>
                                          </p:val>
                                        </p:tav>
                                      </p:tavLst>
                                    </p:anim>
                                    <p:anim calcmode="lin" valueType="num">
                                      <p:cBhvr additive="base">
                                        <p:cTn id="8" dur="500" fill="hold"/>
                                        <p:tgtEl>
                                          <p:spTgt spid="6043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0430"/>
                                        </p:tgtEl>
                                        <p:attrNameLst>
                                          <p:attrName>style.visibility</p:attrName>
                                        </p:attrNameLst>
                                      </p:cBhvr>
                                      <p:to>
                                        <p:strVal val="visible"/>
                                      </p:to>
                                    </p:set>
                                    <p:anim calcmode="lin" valueType="num">
                                      <p:cBhvr additive="base">
                                        <p:cTn id="11" dur="500" fill="hold"/>
                                        <p:tgtEl>
                                          <p:spTgt spid="60430"/>
                                        </p:tgtEl>
                                        <p:attrNameLst>
                                          <p:attrName>ppt_x</p:attrName>
                                        </p:attrNameLst>
                                      </p:cBhvr>
                                      <p:tavLst>
                                        <p:tav tm="0">
                                          <p:val>
                                            <p:strVal val="#ppt_x"/>
                                          </p:val>
                                        </p:tav>
                                        <p:tav tm="100000">
                                          <p:val>
                                            <p:strVal val="#ppt_x"/>
                                          </p:val>
                                        </p:tav>
                                      </p:tavLst>
                                    </p:anim>
                                    <p:anim calcmode="lin" valueType="num">
                                      <p:cBhvr additive="base">
                                        <p:cTn id="12" dur="500" fill="hold"/>
                                        <p:tgtEl>
                                          <p:spTgt spid="604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a:extLst>
              <a:ext uri="{FF2B5EF4-FFF2-40B4-BE49-F238E27FC236}">
                <a16:creationId xmlns:a16="http://schemas.microsoft.com/office/drawing/2014/main" id="{56832566-DB73-4443-9B67-CA013BAC8DD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F93DF60-3044-4C79-B503-4BCA07226474}" type="slidenum">
              <a:rPr lang="fr-FR" altLang="en-US" sz="1400"/>
              <a:pPr eaLnBrk="1" hangingPunct="1"/>
              <a:t>16</a:t>
            </a:fld>
            <a:endParaRPr lang="fr-FR" altLang="en-US" sz="1400"/>
          </a:p>
        </p:txBody>
      </p:sp>
      <p:sp>
        <p:nvSpPr>
          <p:cNvPr id="44035" name="Rectangle 2">
            <a:extLst>
              <a:ext uri="{FF2B5EF4-FFF2-40B4-BE49-F238E27FC236}">
                <a16:creationId xmlns:a16="http://schemas.microsoft.com/office/drawing/2014/main" id="{86D7143E-ECEC-4A53-A131-88B605DC29CE}"/>
              </a:ext>
            </a:extLst>
          </p:cNvPr>
          <p:cNvSpPr>
            <a:spLocks noGrp="1" noChangeArrowheads="1"/>
          </p:cNvSpPr>
          <p:nvPr>
            <p:ph type="title"/>
          </p:nvPr>
        </p:nvSpPr>
        <p:spPr>
          <a:xfrm>
            <a:off x="1219200" y="0"/>
            <a:ext cx="7010400" cy="1143000"/>
          </a:xfrm>
        </p:spPr>
        <p:txBody>
          <a:bodyPr/>
          <a:lstStyle/>
          <a:p>
            <a:pPr eaLnBrk="1" hangingPunct="1"/>
            <a:r>
              <a:rPr lang="fr-CH" altLang="en-US" sz="3200" i="1">
                <a:ea typeface="ＭＳ Ｐゴシック" panose="020B0600070205080204" pitchFamily="34" charset="-128"/>
              </a:rPr>
              <a:t>1.2.4 Model of </a:t>
            </a:r>
            <a:r>
              <a:rPr lang="en-US" altLang="en-US" sz="3200" i="1">
                <a:ea typeface="ＭＳ Ｐゴシック" panose="020B0600070205080204" pitchFamily="34" charset="-128"/>
              </a:rPr>
              <a:t>daily volume and area </a:t>
            </a:r>
            <a:endParaRPr lang="fr-FR" altLang="en-US" sz="3200" i="1">
              <a:ea typeface="ＭＳ Ｐゴシック" panose="020B0600070205080204" pitchFamily="34" charset="-128"/>
            </a:endParaRPr>
          </a:p>
        </p:txBody>
      </p:sp>
      <p:grpSp>
        <p:nvGrpSpPr>
          <p:cNvPr id="44036" name="Group 3">
            <a:extLst>
              <a:ext uri="{FF2B5EF4-FFF2-40B4-BE49-F238E27FC236}">
                <a16:creationId xmlns:a16="http://schemas.microsoft.com/office/drawing/2014/main" id="{22880647-0A10-42C4-8A51-A78DAF771E00}"/>
              </a:ext>
            </a:extLst>
          </p:cNvPr>
          <p:cNvGrpSpPr>
            <a:grpSpLocks/>
          </p:cNvGrpSpPr>
          <p:nvPr/>
        </p:nvGrpSpPr>
        <p:grpSpPr bwMode="auto">
          <a:xfrm>
            <a:off x="0" y="0"/>
            <a:ext cx="1143000" cy="6858000"/>
            <a:chOff x="0" y="0"/>
            <a:chExt cx="720" cy="4320"/>
          </a:xfrm>
        </p:grpSpPr>
        <p:pic>
          <p:nvPicPr>
            <p:cNvPr id="44047" name="Picture 4" descr="CostaRica270509 006">
              <a:extLst>
                <a:ext uri="{FF2B5EF4-FFF2-40B4-BE49-F238E27FC236}">
                  <a16:creationId xmlns:a16="http://schemas.microsoft.com/office/drawing/2014/main" id="{0197101E-4061-4D80-B1F4-E1377334BE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8" name="Picture 7" descr="UFlogo">
              <a:extLst>
                <a:ext uri="{FF2B5EF4-FFF2-40B4-BE49-F238E27FC236}">
                  <a16:creationId xmlns:a16="http://schemas.microsoft.com/office/drawing/2014/main" id="{4FE7584E-047A-4F88-BAC5-F4C38978AC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4037" name="Picture 6" descr="topo point and catchment area">
            <a:extLst>
              <a:ext uri="{FF2B5EF4-FFF2-40B4-BE49-F238E27FC236}">
                <a16:creationId xmlns:a16="http://schemas.microsoft.com/office/drawing/2014/main" id="{681E1CF0-52E3-4318-82B5-2A46EF1977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2635250"/>
            <a:ext cx="3352800"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7">
            <a:extLst>
              <a:ext uri="{FF2B5EF4-FFF2-40B4-BE49-F238E27FC236}">
                <a16:creationId xmlns:a16="http://schemas.microsoft.com/office/drawing/2014/main" id="{206F1A44-2E89-4E59-B50C-FE663FCDCA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667000"/>
            <a:ext cx="3048000" cy="230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8">
            <a:extLst>
              <a:ext uri="{FF2B5EF4-FFF2-40B4-BE49-F238E27FC236}">
                <a16:creationId xmlns:a16="http://schemas.microsoft.com/office/drawing/2014/main" id="{59DA6C3B-3611-4288-9E62-56623F6B1F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0400" y="4978400"/>
            <a:ext cx="213360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Picture 9">
            <a:extLst>
              <a:ext uri="{FF2B5EF4-FFF2-40B4-BE49-F238E27FC236}">
                <a16:creationId xmlns:a16="http://schemas.microsoft.com/office/drawing/2014/main" id="{FE7D6411-957F-4245-80B8-1C90D44F8AA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4940300"/>
            <a:ext cx="28956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1" name="Rectangle 10">
            <a:extLst>
              <a:ext uri="{FF2B5EF4-FFF2-40B4-BE49-F238E27FC236}">
                <a16:creationId xmlns:a16="http://schemas.microsoft.com/office/drawing/2014/main" id="{9CD83E3B-D602-4BE4-855D-E9666500A289}"/>
              </a:ext>
            </a:extLst>
          </p:cNvPr>
          <p:cNvSpPr>
            <a:spLocks noChangeArrowheads="1"/>
          </p:cNvSpPr>
          <p:nvPr/>
        </p:nvSpPr>
        <p:spPr bwMode="auto">
          <a:xfrm>
            <a:off x="1219200" y="1143000"/>
            <a:ext cx="7543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Data points from the topographical survey used to generate a high-resolution 3D topographical model of the catchment area</a:t>
            </a:r>
          </a:p>
          <a:p>
            <a:pPr eaLnBrk="1" hangingPunct="1">
              <a:spcBef>
                <a:spcPct val="20000"/>
              </a:spcBef>
              <a:buFontTx/>
              <a:buChar char="•"/>
            </a:pPr>
            <a:r>
              <a:rPr lang="en-GB" altLang="en-US" sz="2000"/>
              <a:t>Daily and weekly average of the water stages to generate a water surface grid</a:t>
            </a:r>
          </a:p>
          <a:p>
            <a:pPr eaLnBrk="1" hangingPunct="1">
              <a:spcBef>
                <a:spcPct val="20000"/>
              </a:spcBef>
            </a:pPr>
            <a:endParaRPr lang="en-GB" altLang="en-US" sz="2000"/>
          </a:p>
          <a:p>
            <a:pPr eaLnBrk="1" hangingPunct="1">
              <a:spcBef>
                <a:spcPct val="20000"/>
              </a:spcBef>
            </a:pPr>
            <a:endParaRPr lang="en-GB" altLang="en-US" sz="2000"/>
          </a:p>
          <a:p>
            <a:pPr eaLnBrk="1" hangingPunct="1">
              <a:spcBef>
                <a:spcPct val="20000"/>
              </a:spcBef>
            </a:pPr>
            <a:r>
              <a:rPr lang="en-GB" altLang="en-US" sz="2000"/>
              <a:t>				        </a:t>
            </a:r>
            <a:r>
              <a:rPr lang="fr-CH" altLang="en-US" sz="4000"/>
              <a:t>-</a:t>
            </a:r>
            <a:endParaRPr lang="fr-FR" altLang="en-US" sz="4000"/>
          </a:p>
        </p:txBody>
      </p:sp>
      <p:sp>
        <p:nvSpPr>
          <p:cNvPr id="44042" name="Line 12">
            <a:extLst>
              <a:ext uri="{FF2B5EF4-FFF2-40B4-BE49-F238E27FC236}">
                <a16:creationId xmlns:a16="http://schemas.microsoft.com/office/drawing/2014/main" id="{9849A094-5B4A-4E92-82F4-9995FFFD17CF}"/>
              </a:ext>
            </a:extLst>
          </p:cNvPr>
          <p:cNvSpPr>
            <a:spLocks noChangeShapeType="1"/>
          </p:cNvSpPr>
          <p:nvPr/>
        </p:nvSpPr>
        <p:spPr bwMode="auto">
          <a:xfrm>
            <a:off x="6096000" y="6019800"/>
            <a:ext cx="838200" cy="0"/>
          </a:xfrm>
          <a:prstGeom prst="line">
            <a:avLst/>
          </a:prstGeom>
          <a:noFill/>
          <a:ln w="3175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pic>
        <p:nvPicPr>
          <p:cNvPr id="44043" name="Picture 13" descr="logoEPFL">
            <a:extLst>
              <a:ext uri="{FF2B5EF4-FFF2-40B4-BE49-F238E27FC236}">
                <a16:creationId xmlns:a16="http://schemas.microsoft.com/office/drawing/2014/main" id="{A8EC8B35-384D-4810-B545-C2B36FF845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4" name="Line 12">
            <a:extLst>
              <a:ext uri="{FF2B5EF4-FFF2-40B4-BE49-F238E27FC236}">
                <a16:creationId xmlns:a16="http://schemas.microsoft.com/office/drawing/2014/main" id="{A0BB5C8E-96CA-4649-B3AB-D08BCFF623AA}"/>
              </a:ext>
            </a:extLst>
          </p:cNvPr>
          <p:cNvSpPr>
            <a:spLocks noChangeShapeType="1"/>
          </p:cNvSpPr>
          <p:nvPr/>
        </p:nvSpPr>
        <p:spPr bwMode="auto">
          <a:xfrm>
            <a:off x="3810000" y="4343400"/>
            <a:ext cx="609600" cy="609600"/>
          </a:xfrm>
          <a:prstGeom prst="line">
            <a:avLst/>
          </a:prstGeom>
          <a:noFill/>
          <a:ln w="3175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44045" name="Line 12">
            <a:extLst>
              <a:ext uri="{FF2B5EF4-FFF2-40B4-BE49-F238E27FC236}">
                <a16:creationId xmlns:a16="http://schemas.microsoft.com/office/drawing/2014/main" id="{A25E8F6B-926F-496A-8E0D-006EE1149D17}"/>
              </a:ext>
            </a:extLst>
          </p:cNvPr>
          <p:cNvSpPr>
            <a:spLocks noChangeShapeType="1"/>
          </p:cNvSpPr>
          <p:nvPr/>
        </p:nvSpPr>
        <p:spPr bwMode="auto">
          <a:xfrm flipH="1">
            <a:off x="5334000" y="4419600"/>
            <a:ext cx="609600" cy="609600"/>
          </a:xfrm>
          <a:prstGeom prst="line">
            <a:avLst/>
          </a:prstGeom>
          <a:noFill/>
          <a:ln w="3175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44046" name="TextBox 16">
            <a:extLst>
              <a:ext uri="{FF2B5EF4-FFF2-40B4-BE49-F238E27FC236}">
                <a16:creationId xmlns:a16="http://schemas.microsoft.com/office/drawing/2014/main" id="{9D95FE17-2F26-49C4-A266-8A381F2E956B}"/>
              </a:ext>
            </a:extLst>
          </p:cNvPr>
          <p:cNvSpPr txBox="1">
            <a:spLocks noChangeArrowheads="1"/>
          </p:cNvSpPr>
          <p:nvPr/>
        </p:nvSpPr>
        <p:spPr bwMode="auto">
          <a:xfrm>
            <a:off x="2667000" y="2590800"/>
            <a:ext cx="118903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700" b="1"/>
              <a:t>Water surface elevation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5">
            <a:extLst>
              <a:ext uri="{FF2B5EF4-FFF2-40B4-BE49-F238E27FC236}">
                <a16:creationId xmlns:a16="http://schemas.microsoft.com/office/drawing/2014/main" id="{7000095E-4BDF-4645-8896-DC9B51EF02E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87C0E32-2B6F-4330-A5BE-5713D9A41D91}" type="slidenum">
              <a:rPr lang="fr-FR" altLang="en-US" sz="1400"/>
              <a:pPr eaLnBrk="1" hangingPunct="1"/>
              <a:t>17</a:t>
            </a:fld>
            <a:endParaRPr lang="fr-FR" altLang="en-US" sz="1400"/>
          </a:p>
        </p:txBody>
      </p:sp>
      <p:sp>
        <p:nvSpPr>
          <p:cNvPr id="45059" name="Rectangle 2">
            <a:extLst>
              <a:ext uri="{FF2B5EF4-FFF2-40B4-BE49-F238E27FC236}">
                <a16:creationId xmlns:a16="http://schemas.microsoft.com/office/drawing/2014/main" id="{06D2C19D-5C94-4E50-B3A4-0E7F44350C4A}"/>
              </a:ext>
            </a:extLst>
          </p:cNvPr>
          <p:cNvSpPr>
            <a:spLocks noGrp="1" noChangeArrowheads="1"/>
          </p:cNvSpPr>
          <p:nvPr>
            <p:ph type="title"/>
          </p:nvPr>
        </p:nvSpPr>
        <p:spPr>
          <a:xfrm>
            <a:off x="1143000" y="2057400"/>
            <a:ext cx="7543800" cy="1143000"/>
          </a:xfrm>
        </p:spPr>
        <p:txBody>
          <a:bodyPr/>
          <a:lstStyle/>
          <a:p>
            <a:pPr eaLnBrk="1" hangingPunct="1"/>
            <a:r>
              <a:rPr lang="fr-CH" altLang="en-US" i="1">
                <a:ea typeface="ＭＳ Ｐゴシック" panose="020B0600070205080204" pitchFamily="34" charset="-128"/>
              </a:rPr>
              <a:t>1.3 Results</a:t>
            </a:r>
            <a:endParaRPr lang="fr-FR" altLang="en-US" i="1">
              <a:ea typeface="ＭＳ Ｐゴシック" panose="020B0600070205080204" pitchFamily="34" charset="-128"/>
            </a:endParaRPr>
          </a:p>
        </p:txBody>
      </p:sp>
      <p:grpSp>
        <p:nvGrpSpPr>
          <p:cNvPr id="45060" name="Group 4">
            <a:extLst>
              <a:ext uri="{FF2B5EF4-FFF2-40B4-BE49-F238E27FC236}">
                <a16:creationId xmlns:a16="http://schemas.microsoft.com/office/drawing/2014/main" id="{672346B3-AC05-4417-99AD-91A80F03AF5F}"/>
              </a:ext>
            </a:extLst>
          </p:cNvPr>
          <p:cNvGrpSpPr>
            <a:grpSpLocks/>
          </p:cNvGrpSpPr>
          <p:nvPr/>
        </p:nvGrpSpPr>
        <p:grpSpPr bwMode="auto">
          <a:xfrm>
            <a:off x="0" y="0"/>
            <a:ext cx="1143000" cy="6858000"/>
            <a:chOff x="0" y="0"/>
            <a:chExt cx="720" cy="4320"/>
          </a:xfrm>
        </p:grpSpPr>
        <p:pic>
          <p:nvPicPr>
            <p:cNvPr id="45062" name="Picture 5" descr="CostaRica270509 006">
              <a:extLst>
                <a:ext uri="{FF2B5EF4-FFF2-40B4-BE49-F238E27FC236}">
                  <a16:creationId xmlns:a16="http://schemas.microsoft.com/office/drawing/2014/main" id="{F49C39F8-6E27-48B8-A6CD-883C1A9A22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7" descr="UFlogo">
              <a:extLst>
                <a:ext uri="{FF2B5EF4-FFF2-40B4-BE49-F238E27FC236}">
                  <a16:creationId xmlns:a16="http://schemas.microsoft.com/office/drawing/2014/main" id="{9B737494-98DA-4BE8-B10F-8C98515108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5061" name="Picture 8" descr="logoEPFL">
            <a:extLst>
              <a:ext uri="{FF2B5EF4-FFF2-40B4-BE49-F238E27FC236}">
                <a16:creationId xmlns:a16="http://schemas.microsoft.com/office/drawing/2014/main" id="{74C59835-A3CB-4202-B70A-14213C7D4C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a:extLst>
              <a:ext uri="{FF2B5EF4-FFF2-40B4-BE49-F238E27FC236}">
                <a16:creationId xmlns:a16="http://schemas.microsoft.com/office/drawing/2014/main" id="{91820BDF-507F-432F-AFC6-CD2A3A7D7BD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5BB3920-CF21-4434-BA6A-2A786E5FC4D7}" type="slidenum">
              <a:rPr lang="fr-FR" altLang="en-US" sz="1400"/>
              <a:pPr eaLnBrk="1" hangingPunct="1"/>
              <a:t>18</a:t>
            </a:fld>
            <a:endParaRPr lang="fr-FR" altLang="en-US" sz="1400"/>
          </a:p>
        </p:txBody>
      </p:sp>
      <p:pic>
        <p:nvPicPr>
          <p:cNvPr id="46083" name="Picture 10">
            <a:extLst>
              <a:ext uri="{FF2B5EF4-FFF2-40B4-BE49-F238E27FC236}">
                <a16:creationId xmlns:a16="http://schemas.microsoft.com/office/drawing/2014/main" id="{ACF12FC6-E9FE-4114-AB86-F10DDABF33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2004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Rectangle 2">
            <a:extLst>
              <a:ext uri="{FF2B5EF4-FFF2-40B4-BE49-F238E27FC236}">
                <a16:creationId xmlns:a16="http://schemas.microsoft.com/office/drawing/2014/main" id="{F2337D37-9733-4E6E-A977-EEC5B9602C71}"/>
              </a:ext>
            </a:extLst>
          </p:cNvPr>
          <p:cNvSpPr>
            <a:spLocks noGrp="1" noChangeArrowheads="1"/>
          </p:cNvSpPr>
          <p:nvPr>
            <p:ph type="title"/>
          </p:nvPr>
        </p:nvSpPr>
        <p:spPr>
          <a:xfrm>
            <a:off x="1219200" y="0"/>
            <a:ext cx="7543800" cy="1143000"/>
          </a:xfrm>
        </p:spPr>
        <p:txBody>
          <a:bodyPr/>
          <a:lstStyle/>
          <a:p>
            <a:pPr eaLnBrk="1" hangingPunct="1"/>
            <a:r>
              <a:rPr lang="en-US" altLang="en-US" sz="3200" i="1">
                <a:ea typeface="ＭＳ Ｐゴシック" panose="020B0600070205080204" pitchFamily="34" charset="-128"/>
              </a:rPr>
              <a:t>1.3.1 Dataset of the field instrumentation</a:t>
            </a:r>
            <a:endParaRPr lang="fr-FR" altLang="en-US">
              <a:ea typeface="ＭＳ Ｐゴシック" panose="020B0600070205080204" pitchFamily="34" charset="-128"/>
            </a:endParaRPr>
          </a:p>
        </p:txBody>
      </p:sp>
      <p:sp>
        <p:nvSpPr>
          <p:cNvPr id="46085" name="Rectangle 3">
            <a:extLst>
              <a:ext uri="{FF2B5EF4-FFF2-40B4-BE49-F238E27FC236}">
                <a16:creationId xmlns:a16="http://schemas.microsoft.com/office/drawing/2014/main" id="{B9D20A3A-E9F7-42FC-82DE-EDE6EBF19019}"/>
              </a:ext>
            </a:extLst>
          </p:cNvPr>
          <p:cNvSpPr>
            <a:spLocks noGrp="1" noChangeArrowheads="1"/>
          </p:cNvSpPr>
          <p:nvPr>
            <p:ph idx="1"/>
          </p:nvPr>
        </p:nvSpPr>
        <p:spPr>
          <a:xfrm>
            <a:off x="1219200" y="1371600"/>
            <a:ext cx="7543800" cy="1371600"/>
          </a:xfrm>
        </p:spPr>
        <p:txBody>
          <a:bodyPr/>
          <a:lstStyle/>
          <a:p>
            <a:pPr eaLnBrk="1" hangingPunct="1"/>
            <a:r>
              <a:rPr lang="fr-CH" altLang="en-US" sz="2000">
                <a:ea typeface="ＭＳ Ｐゴシック" panose="020B0600070205080204" pitchFamily="34" charset="-128"/>
              </a:rPr>
              <a:t>Spatial:</a:t>
            </a:r>
          </a:p>
          <a:p>
            <a:pPr lvl="1" eaLnBrk="1" hangingPunct="1"/>
            <a:r>
              <a:rPr lang="fr-CH" altLang="en-US" sz="1800">
                <a:ea typeface="ＭＳ Ｐゴシック" panose="020B0600070205080204" pitchFamily="34" charset="-128"/>
                <a:sym typeface="Wingdings" panose="05000000000000000000" pitchFamily="2" charset="2"/>
              </a:rPr>
              <a:t>Hydraulic gradient</a:t>
            </a:r>
          </a:p>
          <a:p>
            <a:pPr lvl="1" eaLnBrk="1" hangingPunct="1"/>
            <a:r>
              <a:rPr lang="fr-CH" altLang="en-US" sz="1800">
                <a:ea typeface="ＭＳ Ｐゴシック" panose="020B0600070205080204" pitchFamily="34" charset="-128"/>
              </a:rPr>
              <a:t>Stability : branches &gt; main body &gt; outlet</a:t>
            </a:r>
          </a:p>
        </p:txBody>
      </p:sp>
      <p:grpSp>
        <p:nvGrpSpPr>
          <p:cNvPr id="46086" name="Group 4">
            <a:extLst>
              <a:ext uri="{FF2B5EF4-FFF2-40B4-BE49-F238E27FC236}">
                <a16:creationId xmlns:a16="http://schemas.microsoft.com/office/drawing/2014/main" id="{479835BC-1342-4163-960B-6829D1A15655}"/>
              </a:ext>
            </a:extLst>
          </p:cNvPr>
          <p:cNvGrpSpPr>
            <a:grpSpLocks/>
          </p:cNvGrpSpPr>
          <p:nvPr/>
        </p:nvGrpSpPr>
        <p:grpSpPr bwMode="auto">
          <a:xfrm>
            <a:off x="0" y="0"/>
            <a:ext cx="1143000" cy="6858000"/>
            <a:chOff x="0" y="0"/>
            <a:chExt cx="720" cy="4320"/>
          </a:xfrm>
        </p:grpSpPr>
        <p:pic>
          <p:nvPicPr>
            <p:cNvPr id="46092" name="Picture 5" descr="CostaRica270509 006">
              <a:extLst>
                <a:ext uri="{FF2B5EF4-FFF2-40B4-BE49-F238E27FC236}">
                  <a16:creationId xmlns:a16="http://schemas.microsoft.com/office/drawing/2014/main" id="{7DEBB99F-635B-412B-BEAE-45E27F0B28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3" name="Picture 7" descr="UFlogo">
              <a:extLst>
                <a:ext uri="{FF2B5EF4-FFF2-40B4-BE49-F238E27FC236}">
                  <a16:creationId xmlns:a16="http://schemas.microsoft.com/office/drawing/2014/main" id="{E2416B53-B44C-4903-8C00-D4B65D6422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6087" name="Picture 11" descr="logoEPFL">
            <a:extLst>
              <a:ext uri="{FF2B5EF4-FFF2-40B4-BE49-F238E27FC236}">
                <a16:creationId xmlns:a16="http://schemas.microsoft.com/office/drawing/2014/main" id="{2F0475D3-B8C8-4C51-9945-233945DDB7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7">
            <a:extLst>
              <a:ext uri="{FF2B5EF4-FFF2-40B4-BE49-F238E27FC236}">
                <a16:creationId xmlns:a16="http://schemas.microsoft.com/office/drawing/2014/main" id="{7E34E825-D504-4F7B-8328-55BEC1D5FA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3505200"/>
            <a:ext cx="3048000" cy="230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9" name="TextBox 11">
            <a:extLst>
              <a:ext uri="{FF2B5EF4-FFF2-40B4-BE49-F238E27FC236}">
                <a16:creationId xmlns:a16="http://schemas.microsoft.com/office/drawing/2014/main" id="{CAA3C3F7-CECD-48C2-A4B8-7B0C88171A79}"/>
              </a:ext>
            </a:extLst>
          </p:cNvPr>
          <p:cNvSpPr txBox="1">
            <a:spLocks noChangeArrowheads="1"/>
          </p:cNvSpPr>
          <p:nvPr/>
        </p:nvSpPr>
        <p:spPr bwMode="auto">
          <a:xfrm>
            <a:off x="6583363" y="3305175"/>
            <a:ext cx="11890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700" b="1"/>
              <a:t>Water surface elevation</a:t>
            </a:r>
          </a:p>
        </p:txBody>
      </p:sp>
      <p:cxnSp>
        <p:nvCxnSpPr>
          <p:cNvPr id="14" name="Straight Arrow Connector 13">
            <a:extLst>
              <a:ext uri="{FF2B5EF4-FFF2-40B4-BE49-F238E27FC236}">
                <a16:creationId xmlns:a16="http://schemas.microsoft.com/office/drawing/2014/main" id="{34CDA960-46DC-423B-ABA3-CE1741BD636F}"/>
              </a:ext>
            </a:extLst>
          </p:cNvPr>
          <p:cNvCxnSpPr>
            <a:cxnSpLocks noChangeShapeType="1"/>
          </p:cNvCxnSpPr>
          <p:nvPr/>
        </p:nvCxnSpPr>
        <p:spPr bwMode="auto">
          <a:xfrm rot="10800000" flipV="1">
            <a:off x="5486400" y="4953000"/>
            <a:ext cx="685800" cy="533400"/>
          </a:xfrm>
          <a:prstGeom prst="straightConnector1">
            <a:avLst/>
          </a:prstGeom>
          <a:noFill/>
          <a:ln w="25400">
            <a:solidFill>
              <a:srgbClr val="8000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46091" name="TextBox 14">
            <a:extLst>
              <a:ext uri="{FF2B5EF4-FFF2-40B4-BE49-F238E27FC236}">
                <a16:creationId xmlns:a16="http://schemas.microsoft.com/office/drawing/2014/main" id="{DB8C42F9-24D0-480D-A391-10DC1EC520D5}"/>
              </a:ext>
            </a:extLst>
          </p:cNvPr>
          <p:cNvSpPr txBox="1">
            <a:spLocks noChangeArrowheads="1"/>
          </p:cNvSpPr>
          <p:nvPr/>
        </p:nvSpPr>
        <p:spPr bwMode="auto">
          <a:xfrm>
            <a:off x="5486400" y="5486400"/>
            <a:ext cx="363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a:t>Q</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5">
            <a:extLst>
              <a:ext uri="{FF2B5EF4-FFF2-40B4-BE49-F238E27FC236}">
                <a16:creationId xmlns:a16="http://schemas.microsoft.com/office/drawing/2014/main" id="{34CC130C-951B-4505-9560-A69C4C4250D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C972079-5DF5-4FFD-B756-D3A6414BDDEA}" type="slidenum">
              <a:rPr lang="fr-FR" altLang="en-US" sz="1400"/>
              <a:pPr eaLnBrk="1" hangingPunct="1"/>
              <a:t>19</a:t>
            </a:fld>
            <a:endParaRPr lang="fr-FR" altLang="en-US" sz="1400"/>
          </a:p>
        </p:txBody>
      </p:sp>
      <p:pic>
        <p:nvPicPr>
          <p:cNvPr id="47107" name="Picture 8">
            <a:extLst>
              <a:ext uri="{FF2B5EF4-FFF2-40B4-BE49-F238E27FC236}">
                <a16:creationId xmlns:a16="http://schemas.microsoft.com/office/drawing/2014/main" id="{3B809503-0DF2-45F1-8C05-E992480E07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949" t="11795" r="10654" b="5899"/>
          <a:stretch>
            <a:fillRect/>
          </a:stretch>
        </p:blipFill>
        <p:spPr bwMode="auto">
          <a:xfrm>
            <a:off x="1219200" y="3733800"/>
            <a:ext cx="7620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10">
            <a:extLst>
              <a:ext uri="{FF2B5EF4-FFF2-40B4-BE49-F238E27FC236}">
                <a16:creationId xmlns:a16="http://schemas.microsoft.com/office/drawing/2014/main" id="{5B547703-4C6C-4714-AF02-3BABED753B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7620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Rectangle 2">
            <a:extLst>
              <a:ext uri="{FF2B5EF4-FFF2-40B4-BE49-F238E27FC236}">
                <a16:creationId xmlns:a16="http://schemas.microsoft.com/office/drawing/2014/main" id="{52741931-DFB4-4F2F-88EF-D23FE375D74D}"/>
              </a:ext>
            </a:extLst>
          </p:cNvPr>
          <p:cNvSpPr>
            <a:spLocks noGrp="1" noChangeArrowheads="1"/>
          </p:cNvSpPr>
          <p:nvPr>
            <p:ph type="title"/>
          </p:nvPr>
        </p:nvSpPr>
        <p:spPr>
          <a:xfrm>
            <a:off x="1219200" y="0"/>
            <a:ext cx="7543800" cy="1143000"/>
          </a:xfrm>
        </p:spPr>
        <p:txBody>
          <a:bodyPr/>
          <a:lstStyle/>
          <a:p>
            <a:pPr eaLnBrk="1" hangingPunct="1"/>
            <a:r>
              <a:rPr lang="en-US" altLang="en-US" sz="3200" i="1">
                <a:ea typeface="ＭＳ Ｐゴシック" panose="020B0600070205080204" pitchFamily="34" charset="-128"/>
              </a:rPr>
              <a:t>1.3.1 Dataset of the field instrumentation</a:t>
            </a:r>
            <a:endParaRPr lang="fr-FR" altLang="en-US">
              <a:ea typeface="ＭＳ Ｐゴシック" panose="020B0600070205080204" pitchFamily="34" charset="-128"/>
            </a:endParaRPr>
          </a:p>
        </p:txBody>
      </p:sp>
      <p:sp>
        <p:nvSpPr>
          <p:cNvPr id="47110" name="Rectangle 3">
            <a:extLst>
              <a:ext uri="{FF2B5EF4-FFF2-40B4-BE49-F238E27FC236}">
                <a16:creationId xmlns:a16="http://schemas.microsoft.com/office/drawing/2014/main" id="{DB6E37A6-AC85-4792-832C-C0B796ADE97C}"/>
              </a:ext>
            </a:extLst>
          </p:cNvPr>
          <p:cNvSpPr>
            <a:spLocks noGrp="1" noChangeArrowheads="1"/>
          </p:cNvSpPr>
          <p:nvPr>
            <p:ph idx="1"/>
          </p:nvPr>
        </p:nvSpPr>
        <p:spPr>
          <a:xfrm>
            <a:off x="1219200" y="1447800"/>
            <a:ext cx="7543800" cy="2286000"/>
          </a:xfrm>
        </p:spPr>
        <p:txBody>
          <a:bodyPr/>
          <a:lstStyle/>
          <a:p>
            <a:pPr eaLnBrk="1" hangingPunct="1"/>
            <a:r>
              <a:rPr lang="fr-CH" altLang="en-US" sz="2000">
                <a:ea typeface="ＭＳ Ｐゴシック" panose="020B0600070205080204" pitchFamily="34" charset="-128"/>
              </a:rPr>
              <a:t>Temporal:</a:t>
            </a:r>
          </a:p>
          <a:p>
            <a:pPr lvl="1" eaLnBrk="1" hangingPunct="1"/>
            <a:r>
              <a:rPr lang="fr-CH" altLang="en-US" sz="1800">
                <a:ea typeface="ＭＳ Ｐゴシック" panose="020B0600070205080204" pitchFamily="34" charset="-128"/>
              </a:rPr>
              <a:t>Variation : noticeable for dry/wet events </a:t>
            </a:r>
          </a:p>
          <a:p>
            <a:pPr lvl="1" eaLnBrk="1" hangingPunct="1">
              <a:buFontTx/>
              <a:buNone/>
            </a:pPr>
            <a:r>
              <a:rPr lang="fr-CH" altLang="en-US" sz="1800">
                <a:ea typeface="ＭＳ Ｐゴシック" panose="020B0600070205080204" pitchFamily="34" charset="-128"/>
              </a:rPr>
              <a:t>of successive days (&gt;3)</a:t>
            </a:r>
          </a:p>
          <a:p>
            <a:pPr lvl="1" eaLnBrk="1" hangingPunct="1"/>
            <a:endParaRPr lang="fr-FR" altLang="en-US" sz="1800">
              <a:ea typeface="ＭＳ Ｐゴシック" panose="020B0600070205080204" pitchFamily="34" charset="-128"/>
            </a:endParaRPr>
          </a:p>
        </p:txBody>
      </p:sp>
      <p:grpSp>
        <p:nvGrpSpPr>
          <p:cNvPr id="47111" name="Group 4">
            <a:extLst>
              <a:ext uri="{FF2B5EF4-FFF2-40B4-BE49-F238E27FC236}">
                <a16:creationId xmlns:a16="http://schemas.microsoft.com/office/drawing/2014/main" id="{898E878F-4225-4E44-900C-F3F8C611F4FA}"/>
              </a:ext>
            </a:extLst>
          </p:cNvPr>
          <p:cNvGrpSpPr>
            <a:grpSpLocks/>
          </p:cNvGrpSpPr>
          <p:nvPr/>
        </p:nvGrpSpPr>
        <p:grpSpPr bwMode="auto">
          <a:xfrm>
            <a:off x="0" y="0"/>
            <a:ext cx="1143000" cy="6858000"/>
            <a:chOff x="0" y="0"/>
            <a:chExt cx="720" cy="4320"/>
          </a:xfrm>
        </p:grpSpPr>
        <p:pic>
          <p:nvPicPr>
            <p:cNvPr id="47113" name="Picture 5" descr="CostaRica270509 006">
              <a:extLst>
                <a:ext uri="{FF2B5EF4-FFF2-40B4-BE49-F238E27FC236}">
                  <a16:creationId xmlns:a16="http://schemas.microsoft.com/office/drawing/2014/main" id="{DE26B215-1DFD-4B6B-8A64-90A62D8C21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4" name="Picture 7" descr="UFlogo">
              <a:extLst>
                <a:ext uri="{FF2B5EF4-FFF2-40B4-BE49-F238E27FC236}">
                  <a16:creationId xmlns:a16="http://schemas.microsoft.com/office/drawing/2014/main" id="{F24D82EF-59A5-4452-BF40-86567DAC3C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7112" name="Picture 11" descr="logoEPFL">
            <a:extLst>
              <a:ext uri="{FF2B5EF4-FFF2-40B4-BE49-F238E27FC236}">
                <a16:creationId xmlns:a16="http://schemas.microsoft.com/office/drawing/2014/main" id="{0A308D03-6CDE-4904-A25D-D4A1D548BC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Slide Number Placeholder 6">
            <a:extLst>
              <a:ext uri="{FF2B5EF4-FFF2-40B4-BE49-F238E27FC236}">
                <a16:creationId xmlns:a16="http://schemas.microsoft.com/office/drawing/2014/main" id="{D67638AE-4BB1-41C0-881B-D90FF953E19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B73140C-339B-49E1-9F83-D86FAD04BEFE}" type="slidenum">
              <a:rPr lang="fr-FR" altLang="en-US" sz="1400"/>
              <a:pPr eaLnBrk="1" hangingPunct="1"/>
              <a:t>20</a:t>
            </a:fld>
            <a:endParaRPr lang="fr-FR" altLang="en-US" sz="1400"/>
          </a:p>
        </p:txBody>
      </p:sp>
      <p:sp>
        <p:nvSpPr>
          <p:cNvPr id="48132" name="Rectangle 2">
            <a:extLst>
              <a:ext uri="{FF2B5EF4-FFF2-40B4-BE49-F238E27FC236}">
                <a16:creationId xmlns:a16="http://schemas.microsoft.com/office/drawing/2014/main" id="{14D3EBD0-01AF-4062-BADD-F7F556C83EA8}"/>
              </a:ext>
            </a:extLst>
          </p:cNvPr>
          <p:cNvSpPr>
            <a:spLocks noGrp="1" noChangeArrowheads="1"/>
          </p:cNvSpPr>
          <p:nvPr>
            <p:ph type="title"/>
          </p:nvPr>
        </p:nvSpPr>
        <p:spPr>
          <a:xfrm>
            <a:off x="1219200" y="0"/>
            <a:ext cx="7543800" cy="1143000"/>
          </a:xfrm>
        </p:spPr>
        <p:txBody>
          <a:bodyPr/>
          <a:lstStyle/>
          <a:p>
            <a:pPr eaLnBrk="1" hangingPunct="1"/>
            <a:r>
              <a:rPr lang="fr-CH" altLang="en-US" sz="3200" i="1">
                <a:ea typeface="ＭＳ Ｐゴシック" panose="020B0600070205080204" pitchFamily="34" charset="-128"/>
              </a:rPr>
              <a:t>1.3.2 Water budget</a:t>
            </a:r>
            <a:endParaRPr lang="fr-FR" altLang="en-US" sz="3200" i="1">
              <a:ea typeface="ＭＳ Ｐゴシック" panose="020B0600070205080204" pitchFamily="34" charset="-128"/>
            </a:endParaRPr>
          </a:p>
        </p:txBody>
      </p:sp>
      <p:grpSp>
        <p:nvGrpSpPr>
          <p:cNvPr id="48133" name="Group 4">
            <a:extLst>
              <a:ext uri="{FF2B5EF4-FFF2-40B4-BE49-F238E27FC236}">
                <a16:creationId xmlns:a16="http://schemas.microsoft.com/office/drawing/2014/main" id="{96B62AFC-69C7-4335-A027-614656D6E5D6}"/>
              </a:ext>
            </a:extLst>
          </p:cNvPr>
          <p:cNvGrpSpPr>
            <a:grpSpLocks/>
          </p:cNvGrpSpPr>
          <p:nvPr/>
        </p:nvGrpSpPr>
        <p:grpSpPr bwMode="auto">
          <a:xfrm>
            <a:off x="0" y="0"/>
            <a:ext cx="1143000" cy="6858000"/>
            <a:chOff x="0" y="0"/>
            <a:chExt cx="720" cy="4320"/>
          </a:xfrm>
        </p:grpSpPr>
        <p:pic>
          <p:nvPicPr>
            <p:cNvPr id="48142" name="Picture 5" descr="CostaRica270509 006">
              <a:extLst>
                <a:ext uri="{FF2B5EF4-FFF2-40B4-BE49-F238E27FC236}">
                  <a16:creationId xmlns:a16="http://schemas.microsoft.com/office/drawing/2014/main" id="{BCAF3C8A-1A08-43E6-B03F-19F1CE7147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3" name="Picture 7" descr="UFlogo">
              <a:extLst>
                <a:ext uri="{FF2B5EF4-FFF2-40B4-BE49-F238E27FC236}">
                  <a16:creationId xmlns:a16="http://schemas.microsoft.com/office/drawing/2014/main" id="{AD7A8AA0-0B3C-4A0C-928D-63D2E747B1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8134" name="Rectangle 18">
            <a:extLst>
              <a:ext uri="{FF2B5EF4-FFF2-40B4-BE49-F238E27FC236}">
                <a16:creationId xmlns:a16="http://schemas.microsoft.com/office/drawing/2014/main" id="{39A97A96-832A-478D-AFDE-01D938F336A9}"/>
              </a:ext>
            </a:extLst>
          </p:cNvPr>
          <p:cNvSpPr>
            <a:spLocks noChangeArrowheads="1"/>
          </p:cNvSpPr>
          <p:nvPr/>
        </p:nvSpPr>
        <p:spPr bwMode="auto">
          <a:xfrm>
            <a:off x="1219200" y="1089025"/>
            <a:ext cx="66294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Components </a:t>
            </a:r>
            <a:r>
              <a:rPr lang="fr-CH" altLang="en-US" sz="2000"/>
              <a:t>:</a:t>
            </a:r>
          </a:p>
          <a:p>
            <a:pPr lvl="1" eaLnBrk="1" hangingPunct="1">
              <a:spcBef>
                <a:spcPct val="20000"/>
              </a:spcBef>
              <a:buFontTx/>
              <a:buChar char="–"/>
            </a:pPr>
            <a:r>
              <a:rPr lang="en-GB" altLang="en-US" sz="1800"/>
              <a:t>Inputs: precipitation P and runoff RO</a:t>
            </a:r>
          </a:p>
          <a:p>
            <a:pPr lvl="1" eaLnBrk="1" hangingPunct="1">
              <a:spcBef>
                <a:spcPct val="20000"/>
              </a:spcBef>
              <a:buFontTx/>
              <a:buChar char="–"/>
            </a:pPr>
            <a:r>
              <a:rPr lang="en-GB" altLang="en-US" sz="1800"/>
              <a:t>Outputs: evapotranspiration ETP and outflow Q</a:t>
            </a:r>
            <a:endParaRPr lang="fr-CH" altLang="en-US" sz="1800"/>
          </a:p>
          <a:p>
            <a:pPr eaLnBrk="1" hangingPunct="1">
              <a:spcBef>
                <a:spcPct val="20000"/>
              </a:spcBef>
              <a:buFontTx/>
              <a:buChar char="•"/>
            </a:pPr>
            <a:r>
              <a:rPr lang="fr-CH" altLang="en-US" sz="2000"/>
              <a:t>Storage :</a:t>
            </a:r>
          </a:p>
          <a:p>
            <a:pPr lvl="1" eaLnBrk="1" hangingPunct="1">
              <a:spcBef>
                <a:spcPct val="20000"/>
              </a:spcBef>
              <a:buFontTx/>
              <a:buChar char="–"/>
            </a:pPr>
            <a:r>
              <a:rPr lang="fr-CH" altLang="en-US" sz="1800"/>
              <a:t>Negative : mostly outflow</a:t>
            </a:r>
          </a:p>
          <a:p>
            <a:pPr lvl="1" eaLnBrk="1" hangingPunct="1">
              <a:spcBef>
                <a:spcPct val="20000"/>
              </a:spcBef>
              <a:buFontTx/>
              <a:buChar char="–"/>
            </a:pPr>
            <a:r>
              <a:rPr lang="fr-CH" altLang="en-US" sz="1800"/>
              <a:t>Positive : runoff contribution</a:t>
            </a:r>
            <a:endParaRPr lang="fr-FR" altLang="en-US" sz="1800"/>
          </a:p>
        </p:txBody>
      </p:sp>
      <p:grpSp>
        <p:nvGrpSpPr>
          <p:cNvPr id="48135" name="Group 28">
            <a:extLst>
              <a:ext uri="{FF2B5EF4-FFF2-40B4-BE49-F238E27FC236}">
                <a16:creationId xmlns:a16="http://schemas.microsoft.com/office/drawing/2014/main" id="{51BEAB9F-1FD8-48B9-988F-B462FFE19F08}"/>
              </a:ext>
            </a:extLst>
          </p:cNvPr>
          <p:cNvGrpSpPr>
            <a:grpSpLocks/>
          </p:cNvGrpSpPr>
          <p:nvPr/>
        </p:nvGrpSpPr>
        <p:grpSpPr bwMode="auto">
          <a:xfrm>
            <a:off x="1477963" y="3071813"/>
            <a:ext cx="6797675" cy="3481387"/>
            <a:chOff x="931" y="2113"/>
            <a:chExt cx="4284" cy="2193"/>
          </a:xfrm>
        </p:grpSpPr>
        <p:graphicFrame>
          <p:nvGraphicFramePr>
            <p:cNvPr id="48130" name="Object 2">
              <a:extLst>
                <a:ext uri="{FF2B5EF4-FFF2-40B4-BE49-F238E27FC236}">
                  <a16:creationId xmlns:a16="http://schemas.microsoft.com/office/drawing/2014/main" id="{A1DD2344-1CF9-4936-81CC-628D030F21EF}"/>
                </a:ext>
              </a:extLst>
            </p:cNvPr>
            <p:cNvGraphicFramePr>
              <a:graphicFrameLocks noChangeAspect="1"/>
            </p:cNvGraphicFramePr>
            <p:nvPr/>
          </p:nvGraphicFramePr>
          <p:xfrm>
            <a:off x="931" y="2113"/>
            <a:ext cx="4284" cy="2193"/>
          </p:xfrm>
          <a:graphic>
            <a:graphicData uri="http://schemas.openxmlformats.org/presentationml/2006/ole">
              <mc:AlternateContent xmlns:mc="http://schemas.openxmlformats.org/markup-compatibility/2006">
                <mc:Choice xmlns:v="urn:schemas-microsoft-com:vml" Requires="v">
                  <p:oleObj spid="_x0000_s48144" name="Chart" r:id="rId5" imgW="6305371" imgH="3229154" progId="Excel.Chart.8">
                    <p:embed/>
                  </p:oleObj>
                </mc:Choice>
                <mc:Fallback>
                  <p:oleObj name="Chart" r:id="rId5" imgW="6305371" imgH="3229154" progId="Excel.Chart.8">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1" y="2113"/>
                          <a:ext cx="4284" cy="2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8138" name="Text Box 20">
              <a:extLst>
                <a:ext uri="{FF2B5EF4-FFF2-40B4-BE49-F238E27FC236}">
                  <a16:creationId xmlns:a16="http://schemas.microsoft.com/office/drawing/2014/main" id="{D7D6F4BE-CAE6-485C-B4F7-9E65154D0FB3}"/>
                </a:ext>
              </a:extLst>
            </p:cNvPr>
            <p:cNvSpPr txBox="1">
              <a:spLocks noChangeArrowheads="1"/>
            </p:cNvSpPr>
            <p:nvPr/>
          </p:nvSpPr>
          <p:spPr bwMode="auto">
            <a:xfrm>
              <a:off x="4176" y="2649"/>
              <a:ext cx="2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fr-CH" altLang="en-US" sz="1800" b="1">
                  <a:solidFill>
                    <a:srgbClr val="0000FF"/>
                  </a:solidFill>
                </a:rPr>
                <a:t>P</a:t>
              </a:r>
              <a:endParaRPr lang="fr-FR" altLang="en-US" sz="1800" b="1">
                <a:solidFill>
                  <a:srgbClr val="0000FF"/>
                </a:solidFill>
              </a:endParaRPr>
            </a:p>
          </p:txBody>
        </p:sp>
        <p:sp>
          <p:nvSpPr>
            <p:cNvPr id="48139" name="Text Box 22">
              <a:extLst>
                <a:ext uri="{FF2B5EF4-FFF2-40B4-BE49-F238E27FC236}">
                  <a16:creationId xmlns:a16="http://schemas.microsoft.com/office/drawing/2014/main" id="{7929B79A-64E5-4B87-9FB8-83E2C289C3D5}"/>
                </a:ext>
              </a:extLst>
            </p:cNvPr>
            <p:cNvSpPr txBox="1">
              <a:spLocks noChangeArrowheads="1"/>
            </p:cNvSpPr>
            <p:nvPr/>
          </p:nvSpPr>
          <p:spPr bwMode="auto">
            <a:xfrm>
              <a:off x="4176" y="2880"/>
              <a:ext cx="33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fr-CH" altLang="en-US" sz="1800" b="1">
                  <a:solidFill>
                    <a:srgbClr val="669900"/>
                  </a:solidFill>
                </a:rPr>
                <a:t>RO</a:t>
              </a:r>
              <a:endParaRPr lang="fr-FR" altLang="en-US" sz="1800" b="1">
                <a:solidFill>
                  <a:srgbClr val="669900"/>
                </a:solidFill>
              </a:endParaRPr>
            </a:p>
          </p:txBody>
        </p:sp>
        <p:sp>
          <p:nvSpPr>
            <p:cNvPr id="48140" name="Text Box 23">
              <a:extLst>
                <a:ext uri="{FF2B5EF4-FFF2-40B4-BE49-F238E27FC236}">
                  <a16:creationId xmlns:a16="http://schemas.microsoft.com/office/drawing/2014/main" id="{4AB2F472-A101-40C3-9241-492EA4A81FEA}"/>
                </a:ext>
              </a:extLst>
            </p:cNvPr>
            <p:cNvSpPr txBox="1">
              <a:spLocks noChangeArrowheads="1"/>
            </p:cNvSpPr>
            <p:nvPr/>
          </p:nvSpPr>
          <p:spPr bwMode="auto">
            <a:xfrm>
              <a:off x="4550" y="3177"/>
              <a:ext cx="3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fr-CH" altLang="en-US" sz="1800" b="1">
                  <a:solidFill>
                    <a:srgbClr val="FF00FF"/>
                  </a:solidFill>
                </a:rPr>
                <a:t>ETP</a:t>
              </a:r>
              <a:endParaRPr lang="fr-FR" altLang="en-US" sz="1800" b="1">
                <a:solidFill>
                  <a:srgbClr val="FF00FF"/>
                </a:solidFill>
              </a:endParaRPr>
            </a:p>
          </p:txBody>
        </p:sp>
        <p:sp>
          <p:nvSpPr>
            <p:cNvPr id="48141" name="Text Box 24">
              <a:extLst>
                <a:ext uri="{FF2B5EF4-FFF2-40B4-BE49-F238E27FC236}">
                  <a16:creationId xmlns:a16="http://schemas.microsoft.com/office/drawing/2014/main" id="{364ADEAF-3939-41AF-A543-3921D78631D1}"/>
                </a:ext>
              </a:extLst>
            </p:cNvPr>
            <p:cNvSpPr txBox="1">
              <a:spLocks noChangeArrowheads="1"/>
            </p:cNvSpPr>
            <p:nvPr/>
          </p:nvSpPr>
          <p:spPr bwMode="auto">
            <a:xfrm>
              <a:off x="3612" y="2649"/>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fr-CH" altLang="en-US" sz="1800" b="1">
                  <a:solidFill>
                    <a:srgbClr val="800000"/>
                  </a:solidFill>
                </a:rPr>
                <a:t>Q</a:t>
              </a:r>
              <a:endParaRPr lang="fr-FR" altLang="en-US" sz="1800" b="1">
                <a:solidFill>
                  <a:srgbClr val="800000"/>
                </a:solidFill>
              </a:endParaRPr>
            </a:p>
          </p:txBody>
        </p:sp>
      </p:grpSp>
      <p:pic>
        <p:nvPicPr>
          <p:cNvPr id="48136" name="Picture 29" descr="logoEPFL">
            <a:extLst>
              <a:ext uri="{FF2B5EF4-FFF2-40B4-BE49-F238E27FC236}">
                <a16:creationId xmlns:a16="http://schemas.microsoft.com/office/drawing/2014/main" id="{ABF0671B-22C6-4DD1-99ED-89EFBEAD43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7" name="TextBox 14">
            <a:extLst>
              <a:ext uri="{FF2B5EF4-FFF2-40B4-BE49-F238E27FC236}">
                <a16:creationId xmlns:a16="http://schemas.microsoft.com/office/drawing/2014/main" id="{D9057E86-DE03-47B9-93F7-FF0BEB305348}"/>
              </a:ext>
            </a:extLst>
          </p:cNvPr>
          <p:cNvSpPr txBox="1">
            <a:spLocks noChangeArrowheads="1"/>
          </p:cNvSpPr>
          <p:nvPr/>
        </p:nvSpPr>
        <p:spPr bwMode="auto">
          <a:xfrm>
            <a:off x="8153400" y="5138738"/>
            <a:ext cx="1019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a:t>Balance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Slide Number Placeholder 7">
            <a:extLst>
              <a:ext uri="{FF2B5EF4-FFF2-40B4-BE49-F238E27FC236}">
                <a16:creationId xmlns:a16="http://schemas.microsoft.com/office/drawing/2014/main" id="{6DFC185F-4C0F-47A6-B28B-B3CF4E2CBEE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3A78B4A-B1B3-4DE2-98B9-382F92284A57}" type="slidenum">
              <a:rPr lang="fr-FR" altLang="en-US" sz="1400"/>
              <a:pPr eaLnBrk="1" hangingPunct="1"/>
              <a:t>21</a:t>
            </a:fld>
            <a:endParaRPr lang="fr-FR" altLang="en-US" sz="1400"/>
          </a:p>
        </p:txBody>
      </p:sp>
      <p:sp>
        <p:nvSpPr>
          <p:cNvPr id="49156" name="Rectangle 2">
            <a:extLst>
              <a:ext uri="{FF2B5EF4-FFF2-40B4-BE49-F238E27FC236}">
                <a16:creationId xmlns:a16="http://schemas.microsoft.com/office/drawing/2014/main" id="{5C10F6F1-A626-4B70-A880-597DF49ACA99}"/>
              </a:ext>
            </a:extLst>
          </p:cNvPr>
          <p:cNvSpPr>
            <a:spLocks noGrp="1" noChangeArrowheads="1"/>
          </p:cNvSpPr>
          <p:nvPr>
            <p:ph type="title"/>
          </p:nvPr>
        </p:nvSpPr>
        <p:spPr>
          <a:xfrm>
            <a:off x="1219200" y="0"/>
            <a:ext cx="7924800" cy="1143000"/>
          </a:xfrm>
        </p:spPr>
        <p:txBody>
          <a:bodyPr/>
          <a:lstStyle/>
          <a:p>
            <a:pPr eaLnBrk="1" hangingPunct="1"/>
            <a:r>
              <a:rPr lang="en-US" altLang="en-US" sz="3200" i="1">
                <a:ea typeface="ＭＳ Ｐゴシック" panose="020B0600070205080204" pitchFamily="34" charset="-128"/>
              </a:rPr>
              <a:t>1.3.3 Daily volume and area (1/5)</a:t>
            </a:r>
            <a:endParaRPr lang="fr-FR" altLang="en-US" sz="3200" i="1">
              <a:ea typeface="ＭＳ Ｐゴシック" panose="020B0600070205080204" pitchFamily="34" charset="-128"/>
            </a:endParaRPr>
          </a:p>
        </p:txBody>
      </p:sp>
      <p:sp>
        <p:nvSpPr>
          <p:cNvPr id="49157" name="Rectangle 8">
            <a:extLst>
              <a:ext uri="{FF2B5EF4-FFF2-40B4-BE49-F238E27FC236}">
                <a16:creationId xmlns:a16="http://schemas.microsoft.com/office/drawing/2014/main" id="{2F54C5F1-BDE5-4232-9E6E-2424DAE8DE16}"/>
              </a:ext>
            </a:extLst>
          </p:cNvPr>
          <p:cNvSpPr>
            <a:spLocks noChangeArrowheads="1"/>
          </p:cNvSpPr>
          <p:nvPr/>
        </p:nvSpPr>
        <p:spPr bwMode="auto">
          <a:xfrm>
            <a:off x="1219200" y="1447800"/>
            <a:ext cx="7696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Yearly: stability and auto-regulation of the system</a:t>
            </a:r>
          </a:p>
          <a:p>
            <a:pPr eaLnBrk="1" hangingPunct="1">
              <a:spcBef>
                <a:spcPct val="20000"/>
              </a:spcBef>
            </a:pPr>
            <a:endParaRPr lang="en-GB" altLang="en-US" sz="2000"/>
          </a:p>
          <a:p>
            <a:pPr eaLnBrk="1" hangingPunct="1">
              <a:spcBef>
                <a:spcPct val="20000"/>
              </a:spcBef>
              <a:buFontTx/>
              <a:buChar char="•"/>
            </a:pPr>
            <a:r>
              <a:rPr lang="en-GB" altLang="en-US" sz="2000"/>
              <a:t>Inter-annual: isolated area/storage variation correspond to prolonged wet/dry condition</a:t>
            </a:r>
          </a:p>
          <a:p>
            <a:pPr eaLnBrk="1" hangingPunct="1">
              <a:spcBef>
                <a:spcPct val="20000"/>
              </a:spcBef>
              <a:buFontTx/>
              <a:buChar char="•"/>
            </a:pPr>
            <a:endParaRPr lang="en-GB" altLang="en-US" sz="2000"/>
          </a:p>
        </p:txBody>
      </p:sp>
      <p:grpSp>
        <p:nvGrpSpPr>
          <p:cNvPr id="49158" name="Group 4">
            <a:extLst>
              <a:ext uri="{FF2B5EF4-FFF2-40B4-BE49-F238E27FC236}">
                <a16:creationId xmlns:a16="http://schemas.microsoft.com/office/drawing/2014/main" id="{A80A7484-C528-46CC-BC48-AC289927FFC7}"/>
              </a:ext>
            </a:extLst>
          </p:cNvPr>
          <p:cNvGrpSpPr>
            <a:grpSpLocks/>
          </p:cNvGrpSpPr>
          <p:nvPr/>
        </p:nvGrpSpPr>
        <p:grpSpPr bwMode="auto">
          <a:xfrm>
            <a:off x="0" y="0"/>
            <a:ext cx="1143000" cy="6858000"/>
            <a:chOff x="0" y="0"/>
            <a:chExt cx="720" cy="4320"/>
          </a:xfrm>
        </p:grpSpPr>
        <p:pic>
          <p:nvPicPr>
            <p:cNvPr id="49160" name="Picture 5" descr="CostaRica270509 006">
              <a:extLst>
                <a:ext uri="{FF2B5EF4-FFF2-40B4-BE49-F238E27FC236}">
                  <a16:creationId xmlns:a16="http://schemas.microsoft.com/office/drawing/2014/main" id="{DF2945C9-FC67-4E93-A9B7-CBE0C61FF8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7" descr="UFlogo">
              <a:extLst>
                <a:ext uri="{FF2B5EF4-FFF2-40B4-BE49-F238E27FC236}">
                  <a16:creationId xmlns:a16="http://schemas.microsoft.com/office/drawing/2014/main" id="{91C2BF33-C010-47EF-A572-958F4FF252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9154" name="Object 2">
            <a:extLst>
              <a:ext uri="{FF2B5EF4-FFF2-40B4-BE49-F238E27FC236}">
                <a16:creationId xmlns:a16="http://schemas.microsoft.com/office/drawing/2014/main" id="{E2C0C705-C580-44C7-8A3A-757B707EDDDA}"/>
              </a:ext>
            </a:extLst>
          </p:cNvPr>
          <p:cNvGraphicFramePr>
            <a:graphicFrameLocks noChangeAspect="1"/>
          </p:cNvGraphicFramePr>
          <p:nvPr>
            <p:ph sz="quarter" idx="2"/>
          </p:nvPr>
        </p:nvGraphicFramePr>
        <p:xfrm>
          <a:off x="1600200" y="2979738"/>
          <a:ext cx="6553200" cy="3573462"/>
        </p:xfrm>
        <a:graphic>
          <a:graphicData uri="http://schemas.openxmlformats.org/presentationml/2006/ole">
            <mc:AlternateContent xmlns:mc="http://schemas.openxmlformats.org/markup-compatibility/2006">
              <mc:Choice xmlns:v="urn:schemas-microsoft-com:vml" Requires="v">
                <p:oleObj spid="_x0000_s49162" name="Chart" r:id="rId5" imgW="6105346" imgH="3162479" progId="Excel.Chart.8">
                  <p:embed/>
                </p:oleObj>
              </mc:Choice>
              <mc:Fallback>
                <p:oleObj name="Chart" r:id="rId5" imgW="6105346" imgH="3162479" progId="Excel.Chart.8">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r="5000"/>
                      <a:stretch>
                        <a:fillRect/>
                      </a:stretch>
                    </p:blipFill>
                    <p:spPr bwMode="auto">
                      <a:xfrm>
                        <a:off x="1600200" y="2979738"/>
                        <a:ext cx="6553200" cy="3573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9159" name="Picture 389" descr="logoEPFL">
            <a:extLst>
              <a:ext uri="{FF2B5EF4-FFF2-40B4-BE49-F238E27FC236}">
                <a16:creationId xmlns:a16="http://schemas.microsoft.com/office/drawing/2014/main" id="{143DF63B-7519-4B3B-B908-564932B43C9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Slide Number Placeholder 8">
            <a:extLst>
              <a:ext uri="{FF2B5EF4-FFF2-40B4-BE49-F238E27FC236}">
                <a16:creationId xmlns:a16="http://schemas.microsoft.com/office/drawing/2014/main" id="{4ABD7797-5D4B-4A3B-B650-D483D6E3A7C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FEADD2C-4E6B-481A-BFC8-4ED4CE98BDFA}" type="slidenum">
              <a:rPr lang="fr-FR" altLang="en-US" sz="1400"/>
              <a:pPr eaLnBrk="1" hangingPunct="1"/>
              <a:t>22</a:t>
            </a:fld>
            <a:endParaRPr lang="fr-FR" altLang="en-US" sz="1400"/>
          </a:p>
        </p:txBody>
      </p:sp>
      <p:sp>
        <p:nvSpPr>
          <p:cNvPr id="50180" name="Rectangle 2">
            <a:extLst>
              <a:ext uri="{FF2B5EF4-FFF2-40B4-BE49-F238E27FC236}">
                <a16:creationId xmlns:a16="http://schemas.microsoft.com/office/drawing/2014/main" id="{66FEB14C-C1CD-4B32-B5F9-8D88A89E6932}"/>
              </a:ext>
            </a:extLst>
          </p:cNvPr>
          <p:cNvSpPr>
            <a:spLocks noGrp="1" noChangeArrowheads="1"/>
          </p:cNvSpPr>
          <p:nvPr>
            <p:ph type="title" sz="quarter"/>
          </p:nvPr>
        </p:nvSpPr>
        <p:spPr>
          <a:xfrm>
            <a:off x="1219200" y="0"/>
            <a:ext cx="7162800" cy="1143000"/>
          </a:xfrm>
        </p:spPr>
        <p:txBody>
          <a:bodyPr/>
          <a:lstStyle/>
          <a:p>
            <a:pPr eaLnBrk="1" hangingPunct="1"/>
            <a:r>
              <a:rPr lang="fr-CH" altLang="en-US" sz="3200" i="1">
                <a:ea typeface="ＭＳ Ｐゴシック" panose="020B0600070205080204" pitchFamily="34" charset="-128"/>
              </a:rPr>
              <a:t>1.3.3 Comparison of volumes (2/5)</a:t>
            </a:r>
            <a:endParaRPr lang="fr-FR" altLang="en-US" sz="3200" i="1">
              <a:ea typeface="ＭＳ Ｐゴシック" panose="020B0600070205080204" pitchFamily="34" charset="-128"/>
            </a:endParaRPr>
          </a:p>
        </p:txBody>
      </p:sp>
      <p:graphicFrame>
        <p:nvGraphicFramePr>
          <p:cNvPr id="50178" name="Object 2">
            <a:extLst>
              <a:ext uri="{FF2B5EF4-FFF2-40B4-BE49-F238E27FC236}">
                <a16:creationId xmlns:a16="http://schemas.microsoft.com/office/drawing/2014/main" id="{5AFFC77A-423C-4F0F-BF1D-3B06FFC1A258}"/>
              </a:ext>
            </a:extLst>
          </p:cNvPr>
          <p:cNvGraphicFramePr>
            <a:graphicFrameLocks noChangeAspect="1"/>
          </p:cNvGraphicFramePr>
          <p:nvPr>
            <p:ph sz="quarter" idx="1"/>
          </p:nvPr>
        </p:nvGraphicFramePr>
        <p:xfrm>
          <a:off x="1295400" y="3505200"/>
          <a:ext cx="7543800" cy="2873375"/>
        </p:xfrm>
        <a:graphic>
          <a:graphicData uri="http://schemas.openxmlformats.org/presentationml/2006/ole">
            <mc:AlternateContent xmlns:mc="http://schemas.openxmlformats.org/markup-compatibility/2006">
              <mc:Choice xmlns:v="urn:schemas-microsoft-com:vml" Requires="v">
                <p:oleObj spid="_x0000_s50186" name="Chart" r:id="rId3" imgW="11687294" imgH="9105721" progId="Excel.Chart.8">
                  <p:embed/>
                </p:oleObj>
              </mc:Choice>
              <mc:Fallback>
                <p:oleObj name="Chart" r:id="rId3" imgW="11687294" imgH="9105721" progId="Excel.Char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3505200"/>
                        <a:ext cx="7543800" cy="287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0181" name="Group 4">
            <a:extLst>
              <a:ext uri="{FF2B5EF4-FFF2-40B4-BE49-F238E27FC236}">
                <a16:creationId xmlns:a16="http://schemas.microsoft.com/office/drawing/2014/main" id="{2A765D43-3488-4D31-98C0-BF789823F693}"/>
              </a:ext>
            </a:extLst>
          </p:cNvPr>
          <p:cNvGrpSpPr>
            <a:grpSpLocks/>
          </p:cNvGrpSpPr>
          <p:nvPr/>
        </p:nvGrpSpPr>
        <p:grpSpPr bwMode="auto">
          <a:xfrm>
            <a:off x="0" y="0"/>
            <a:ext cx="1143000" cy="6858000"/>
            <a:chOff x="0" y="0"/>
            <a:chExt cx="720" cy="4320"/>
          </a:xfrm>
        </p:grpSpPr>
        <p:pic>
          <p:nvPicPr>
            <p:cNvPr id="50184" name="Picture 5" descr="CostaRica270509 006">
              <a:extLst>
                <a:ext uri="{FF2B5EF4-FFF2-40B4-BE49-F238E27FC236}">
                  <a16:creationId xmlns:a16="http://schemas.microsoft.com/office/drawing/2014/main" id="{88D33688-FD31-4663-9F8D-32602DFDD3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5" name="Picture 7" descr="UFlogo">
              <a:extLst>
                <a:ext uri="{FF2B5EF4-FFF2-40B4-BE49-F238E27FC236}">
                  <a16:creationId xmlns:a16="http://schemas.microsoft.com/office/drawing/2014/main" id="{81D60FDA-5BB6-4B88-BFB5-4201D8D47E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182" name="Rectangle 37">
            <a:extLst>
              <a:ext uri="{FF2B5EF4-FFF2-40B4-BE49-F238E27FC236}">
                <a16:creationId xmlns:a16="http://schemas.microsoft.com/office/drawing/2014/main" id="{0F51F74E-97D2-44F2-BF72-497BAB8D077B}"/>
              </a:ext>
            </a:extLst>
          </p:cNvPr>
          <p:cNvSpPr>
            <a:spLocks noChangeArrowheads="1"/>
          </p:cNvSpPr>
          <p:nvPr/>
        </p:nvSpPr>
        <p:spPr bwMode="auto">
          <a:xfrm>
            <a:off x="1219200" y="1447800"/>
            <a:ext cx="6934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US" altLang="en-US" sz="2000"/>
              <a:t>Same trends (</a:t>
            </a:r>
            <a:r>
              <a:rPr lang="el-GR" altLang="en-US" sz="1800">
                <a:cs typeface="Arial" panose="020B0604020202020204" pitchFamily="34" charset="0"/>
              </a:rPr>
              <a:t>ρ</a:t>
            </a:r>
            <a:r>
              <a:rPr lang="fr-CH" altLang="en-US" sz="1800">
                <a:cs typeface="Arial" panose="020B0604020202020204" pitchFamily="34" charset="0"/>
              </a:rPr>
              <a:t> =0.463, </a:t>
            </a:r>
            <a:r>
              <a:rPr lang="fr-CH" altLang="en-US" sz="1600">
                <a:cs typeface="Arial" panose="020B0604020202020204" pitchFamily="34" charset="0"/>
              </a:rPr>
              <a:t>V</a:t>
            </a:r>
            <a:r>
              <a:rPr lang="fr-CH" altLang="en-US" sz="1600" baseline="-25000">
                <a:cs typeface="Arial" panose="020B0604020202020204" pitchFamily="34" charset="0"/>
              </a:rPr>
              <a:t>model</a:t>
            </a:r>
            <a:r>
              <a:rPr lang="fr-CH" altLang="en-US" sz="1600">
                <a:cs typeface="Arial" panose="020B0604020202020204" pitchFamily="34" charset="0"/>
              </a:rPr>
              <a:t> = 0.133*V</a:t>
            </a:r>
            <a:r>
              <a:rPr lang="fr-CH" altLang="en-US" sz="1600" baseline="-25000">
                <a:cs typeface="Arial" panose="020B0604020202020204" pitchFamily="34" charset="0"/>
              </a:rPr>
              <a:t>budget</a:t>
            </a:r>
            <a:r>
              <a:rPr lang="fr-CH" altLang="en-US" sz="1600">
                <a:cs typeface="Arial" panose="020B0604020202020204" pitchFamily="34" charset="0"/>
              </a:rPr>
              <a:t> + 2.854)</a:t>
            </a:r>
            <a:endParaRPr lang="fr-CH" altLang="en-US" sz="1600"/>
          </a:p>
          <a:p>
            <a:pPr eaLnBrk="1" hangingPunct="1">
              <a:spcBef>
                <a:spcPct val="20000"/>
              </a:spcBef>
              <a:buFontTx/>
              <a:buChar char="•"/>
            </a:pPr>
            <a:r>
              <a:rPr lang="en-US" altLang="en-US" sz="2000"/>
              <a:t>Volumes from water budget have higher isolated peaks :</a:t>
            </a:r>
          </a:p>
          <a:p>
            <a:pPr lvl="1" eaLnBrk="1" hangingPunct="1">
              <a:spcBef>
                <a:spcPct val="20000"/>
              </a:spcBef>
              <a:buFontTx/>
              <a:buChar char="–"/>
            </a:pPr>
            <a:r>
              <a:rPr lang="en-US" altLang="en-US" sz="1800"/>
              <a:t>Outflow submerged</a:t>
            </a:r>
          </a:p>
          <a:p>
            <a:pPr lvl="1" eaLnBrk="1" hangingPunct="1">
              <a:spcBef>
                <a:spcPct val="20000"/>
              </a:spcBef>
              <a:buFontTx/>
              <a:buChar char="–"/>
            </a:pPr>
            <a:r>
              <a:rPr lang="en-US" altLang="en-US" sz="1800"/>
              <a:t>Additional input or output (subsurface flow, leakage, runoff estimation…)</a:t>
            </a:r>
          </a:p>
        </p:txBody>
      </p:sp>
      <p:pic>
        <p:nvPicPr>
          <p:cNvPr id="50183" name="Picture 38" descr="logoEPFL">
            <a:extLst>
              <a:ext uri="{FF2B5EF4-FFF2-40B4-BE49-F238E27FC236}">
                <a16:creationId xmlns:a16="http://schemas.microsoft.com/office/drawing/2014/main" id="{D27F4887-6D32-46E0-9450-D9D2E6AB490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Slide Number Placeholder 7">
            <a:extLst>
              <a:ext uri="{FF2B5EF4-FFF2-40B4-BE49-F238E27FC236}">
                <a16:creationId xmlns:a16="http://schemas.microsoft.com/office/drawing/2014/main" id="{5CAA14F4-6DCC-42CD-BCA1-88314A03610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C892689-8373-48C3-BED6-011ACC8DF074}" type="slidenum">
              <a:rPr lang="fr-FR" altLang="en-US" sz="1400"/>
              <a:pPr eaLnBrk="1" hangingPunct="1"/>
              <a:t>23</a:t>
            </a:fld>
            <a:endParaRPr lang="fr-FR" altLang="en-US" sz="1400"/>
          </a:p>
        </p:txBody>
      </p:sp>
      <p:sp>
        <p:nvSpPr>
          <p:cNvPr id="51204" name="Rectangle 2">
            <a:extLst>
              <a:ext uri="{FF2B5EF4-FFF2-40B4-BE49-F238E27FC236}">
                <a16:creationId xmlns:a16="http://schemas.microsoft.com/office/drawing/2014/main" id="{149FDD01-990F-4BF7-825D-AB02C45933A0}"/>
              </a:ext>
            </a:extLst>
          </p:cNvPr>
          <p:cNvSpPr>
            <a:spLocks noGrp="1" noChangeArrowheads="1"/>
          </p:cNvSpPr>
          <p:nvPr>
            <p:ph type="title"/>
          </p:nvPr>
        </p:nvSpPr>
        <p:spPr>
          <a:xfrm>
            <a:off x="1219200" y="0"/>
            <a:ext cx="7924800" cy="1143000"/>
          </a:xfrm>
        </p:spPr>
        <p:txBody>
          <a:bodyPr/>
          <a:lstStyle/>
          <a:p>
            <a:pPr eaLnBrk="1" hangingPunct="1"/>
            <a:r>
              <a:rPr lang="en-US" altLang="en-US" sz="3200" i="1">
                <a:ea typeface="ＭＳ Ｐゴシック" panose="020B0600070205080204" pitchFamily="34" charset="-128"/>
              </a:rPr>
              <a:t>1.3.3 Daily volume and area (3/5)</a:t>
            </a:r>
            <a:endParaRPr lang="fr-FR" altLang="en-US" sz="3200" i="1">
              <a:ea typeface="ＭＳ Ｐゴシック" panose="020B0600070205080204" pitchFamily="34" charset="-128"/>
            </a:endParaRPr>
          </a:p>
        </p:txBody>
      </p:sp>
      <p:grpSp>
        <p:nvGrpSpPr>
          <p:cNvPr id="51205" name="Group 4">
            <a:extLst>
              <a:ext uri="{FF2B5EF4-FFF2-40B4-BE49-F238E27FC236}">
                <a16:creationId xmlns:a16="http://schemas.microsoft.com/office/drawing/2014/main" id="{170FF05B-C425-4A0C-9C1D-B1D02E081189}"/>
              </a:ext>
            </a:extLst>
          </p:cNvPr>
          <p:cNvGrpSpPr>
            <a:grpSpLocks/>
          </p:cNvGrpSpPr>
          <p:nvPr/>
        </p:nvGrpSpPr>
        <p:grpSpPr bwMode="auto">
          <a:xfrm>
            <a:off x="0" y="0"/>
            <a:ext cx="1143000" cy="6858000"/>
            <a:chOff x="0" y="0"/>
            <a:chExt cx="720" cy="4320"/>
          </a:xfrm>
        </p:grpSpPr>
        <p:pic>
          <p:nvPicPr>
            <p:cNvPr id="51213" name="Picture 5" descr="CostaRica270509 006">
              <a:extLst>
                <a:ext uri="{FF2B5EF4-FFF2-40B4-BE49-F238E27FC236}">
                  <a16:creationId xmlns:a16="http://schemas.microsoft.com/office/drawing/2014/main" id="{8DF67244-07D7-409E-902D-C7301C32FC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4" name="Picture 7" descr="UFlogo">
              <a:extLst>
                <a:ext uri="{FF2B5EF4-FFF2-40B4-BE49-F238E27FC236}">
                  <a16:creationId xmlns:a16="http://schemas.microsoft.com/office/drawing/2014/main" id="{EC77A115-F13A-47DC-9481-9E57D28DC8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206" name="Picture 389" descr="logoEPFL">
            <a:extLst>
              <a:ext uri="{FF2B5EF4-FFF2-40B4-BE49-F238E27FC236}">
                <a16:creationId xmlns:a16="http://schemas.microsoft.com/office/drawing/2014/main" id="{DD8E33E5-0B9D-4870-9821-63434309DB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396">
            <a:extLst>
              <a:ext uri="{FF2B5EF4-FFF2-40B4-BE49-F238E27FC236}">
                <a16:creationId xmlns:a16="http://schemas.microsoft.com/office/drawing/2014/main" id="{54149C3D-70E8-4E78-AF27-69EF6C7C0C92}"/>
              </a:ext>
            </a:extLst>
          </p:cNvPr>
          <p:cNvGrpSpPr>
            <a:grpSpLocks/>
          </p:cNvGrpSpPr>
          <p:nvPr/>
        </p:nvGrpSpPr>
        <p:grpSpPr bwMode="auto">
          <a:xfrm>
            <a:off x="1295400" y="2133600"/>
            <a:ext cx="7734300" cy="3352800"/>
            <a:chOff x="816" y="1200"/>
            <a:chExt cx="2980" cy="1424"/>
          </a:xfrm>
        </p:grpSpPr>
        <p:graphicFrame>
          <p:nvGraphicFramePr>
            <p:cNvPr id="51202" name="Object 2">
              <a:extLst>
                <a:ext uri="{FF2B5EF4-FFF2-40B4-BE49-F238E27FC236}">
                  <a16:creationId xmlns:a16="http://schemas.microsoft.com/office/drawing/2014/main" id="{7CF981A8-9408-4CF7-BB17-52810E955951}"/>
                </a:ext>
              </a:extLst>
            </p:cNvPr>
            <p:cNvGraphicFramePr>
              <a:graphicFrameLocks noChangeAspect="1"/>
            </p:cNvGraphicFramePr>
            <p:nvPr/>
          </p:nvGraphicFramePr>
          <p:xfrm>
            <a:off x="816" y="1200"/>
            <a:ext cx="2980" cy="1424"/>
          </p:xfrm>
          <a:graphic>
            <a:graphicData uri="http://schemas.openxmlformats.org/presentationml/2006/ole">
              <mc:AlternateContent xmlns:mc="http://schemas.openxmlformats.org/markup-compatibility/2006">
                <mc:Choice xmlns:v="urn:schemas-microsoft-com:vml" Requires="v">
                  <p:oleObj spid="_x0000_s51215" name="Chart" r:id="rId6" imgW="5400675" imgH="2581156" progId="Excel.Chart.8">
                    <p:embed/>
                  </p:oleObj>
                </mc:Choice>
                <mc:Fallback>
                  <p:oleObj name="Chart" r:id="rId6" imgW="5400675" imgH="2581156" progId="Excel.Chart.8">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l="1691" t="3529" r="1691" b="3529"/>
                        <a:stretch>
                          <a:fillRect/>
                        </a:stretch>
                      </p:blipFill>
                      <p:spPr bwMode="auto">
                        <a:xfrm>
                          <a:off x="816" y="1200"/>
                          <a:ext cx="2980" cy="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1209" name="Group 398">
              <a:extLst>
                <a:ext uri="{FF2B5EF4-FFF2-40B4-BE49-F238E27FC236}">
                  <a16:creationId xmlns:a16="http://schemas.microsoft.com/office/drawing/2014/main" id="{DDF03DB9-1AF4-43F5-9A13-9CAC6861377D}"/>
                </a:ext>
              </a:extLst>
            </p:cNvPr>
            <p:cNvGrpSpPr>
              <a:grpSpLocks/>
            </p:cNvGrpSpPr>
            <p:nvPr/>
          </p:nvGrpSpPr>
          <p:grpSpPr bwMode="auto">
            <a:xfrm>
              <a:off x="3072" y="2352"/>
              <a:ext cx="527" cy="118"/>
              <a:chOff x="4704" y="2448"/>
              <a:chExt cx="527" cy="118"/>
            </a:xfrm>
          </p:grpSpPr>
          <p:sp>
            <p:nvSpPr>
              <p:cNvPr id="51211" name="Text Box 399">
                <a:extLst>
                  <a:ext uri="{FF2B5EF4-FFF2-40B4-BE49-F238E27FC236}">
                    <a16:creationId xmlns:a16="http://schemas.microsoft.com/office/drawing/2014/main" id="{DB755CF6-9423-4573-8D5F-76F7082702E0}"/>
                  </a:ext>
                </a:extLst>
              </p:cNvPr>
              <p:cNvSpPr txBox="1">
                <a:spLocks noChangeArrowheads="1"/>
              </p:cNvSpPr>
              <p:nvPr/>
            </p:nvSpPr>
            <p:spPr bwMode="auto">
              <a:xfrm>
                <a:off x="4800" y="2448"/>
                <a:ext cx="431"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fr-CH" altLang="en-US" sz="1200"/>
                  <a:t>CI</a:t>
                </a:r>
                <a:r>
                  <a:rPr lang="fr-CH" altLang="en-US" sz="1200" baseline="-25000"/>
                  <a:t>95%</a:t>
                </a:r>
                <a:endParaRPr lang="fr-FR" altLang="en-US" sz="1200" baseline="-25000"/>
              </a:p>
            </p:txBody>
          </p:sp>
          <p:sp>
            <p:nvSpPr>
              <p:cNvPr id="51212" name="Line 400">
                <a:extLst>
                  <a:ext uri="{FF2B5EF4-FFF2-40B4-BE49-F238E27FC236}">
                    <a16:creationId xmlns:a16="http://schemas.microsoft.com/office/drawing/2014/main" id="{A603AC9D-B1DB-41D7-8EFB-C870675C129B}"/>
                  </a:ext>
                </a:extLst>
              </p:cNvPr>
              <p:cNvSpPr>
                <a:spLocks noChangeShapeType="1"/>
              </p:cNvSpPr>
              <p:nvPr/>
            </p:nvSpPr>
            <p:spPr bwMode="auto">
              <a:xfrm>
                <a:off x="4704" y="2544"/>
                <a:ext cx="94" cy="1"/>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1210" name="Line 401">
              <a:extLst>
                <a:ext uri="{FF2B5EF4-FFF2-40B4-BE49-F238E27FC236}">
                  <a16:creationId xmlns:a16="http://schemas.microsoft.com/office/drawing/2014/main" id="{C95B6400-3767-4904-9995-BD940B1CB0D0}"/>
                </a:ext>
              </a:extLst>
            </p:cNvPr>
            <p:cNvSpPr>
              <a:spLocks noChangeShapeType="1"/>
            </p:cNvSpPr>
            <p:nvPr/>
          </p:nvSpPr>
          <p:spPr bwMode="auto">
            <a:xfrm>
              <a:off x="1559" y="2256"/>
              <a:ext cx="1225" cy="1"/>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3954" name="Rectangle 402">
            <a:extLst>
              <a:ext uri="{FF2B5EF4-FFF2-40B4-BE49-F238E27FC236}">
                <a16:creationId xmlns:a16="http://schemas.microsoft.com/office/drawing/2014/main" id="{CF1AB8F0-12A6-4F49-B301-39A521890801}"/>
              </a:ext>
            </a:extLst>
          </p:cNvPr>
          <p:cNvSpPr>
            <a:spLocks noChangeArrowheads="1"/>
          </p:cNvSpPr>
          <p:nvPr/>
        </p:nvSpPr>
        <p:spPr bwMode="auto">
          <a:xfrm>
            <a:off x="1371600" y="1447800"/>
            <a:ext cx="7391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Frequency distribution of the daily water area  </a:t>
            </a:r>
          </a:p>
          <a:p>
            <a:pPr eaLnBrk="1" hangingPunct="1">
              <a:spcBef>
                <a:spcPct val="20000"/>
              </a:spcBef>
              <a:buFontTx/>
              <a:buChar char="•"/>
            </a:pPr>
            <a:endParaRPr lang="en-GB" altLang="en-US" sz="2000"/>
          </a:p>
          <a:p>
            <a:pPr eaLnBrk="1" hangingPunct="1">
              <a:spcBef>
                <a:spcPct val="20000"/>
              </a:spcBef>
              <a:buFontTx/>
              <a:buChar char="•"/>
            </a:pPr>
            <a:endParaRPr lang="en-GB" altLang="en-US"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954"/>
                                        </p:tgtEl>
                                        <p:attrNameLst>
                                          <p:attrName>style.visibility</p:attrName>
                                        </p:attrNameLst>
                                      </p:cBhvr>
                                      <p:to>
                                        <p:strVal val="visible"/>
                                      </p:to>
                                    </p:set>
                                    <p:anim calcmode="lin" valueType="num">
                                      <p:cBhvr additive="base">
                                        <p:cTn id="7" dur="500" fill="hold"/>
                                        <p:tgtEl>
                                          <p:spTgt spid="23954"/>
                                        </p:tgtEl>
                                        <p:attrNameLst>
                                          <p:attrName>ppt_x</p:attrName>
                                        </p:attrNameLst>
                                      </p:cBhvr>
                                      <p:tavLst>
                                        <p:tav tm="0">
                                          <p:val>
                                            <p:strVal val="#ppt_x"/>
                                          </p:val>
                                        </p:tav>
                                        <p:tav tm="100000">
                                          <p:val>
                                            <p:strVal val="#ppt_x"/>
                                          </p:val>
                                        </p:tav>
                                      </p:tavLst>
                                    </p:anim>
                                    <p:anim calcmode="lin" valueType="num">
                                      <p:cBhvr additive="base">
                                        <p:cTn id="8" dur="500" fill="hold"/>
                                        <p:tgtEl>
                                          <p:spTgt spid="2395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a:extLst>
              <a:ext uri="{FF2B5EF4-FFF2-40B4-BE49-F238E27FC236}">
                <a16:creationId xmlns:a16="http://schemas.microsoft.com/office/drawing/2014/main" id="{CAA85393-2D28-45F1-9BE7-A3936EFF73E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4FEF821-E0C6-46D0-B43A-D46C19A98C4A}" type="slidenum">
              <a:rPr lang="fr-FR" altLang="en-US" sz="1400"/>
              <a:pPr eaLnBrk="1" hangingPunct="1"/>
              <a:t>24</a:t>
            </a:fld>
            <a:endParaRPr lang="fr-FR" altLang="en-US" sz="1400"/>
          </a:p>
        </p:txBody>
      </p:sp>
      <p:sp>
        <p:nvSpPr>
          <p:cNvPr id="52227" name="Rectangle 13">
            <a:extLst>
              <a:ext uri="{FF2B5EF4-FFF2-40B4-BE49-F238E27FC236}">
                <a16:creationId xmlns:a16="http://schemas.microsoft.com/office/drawing/2014/main" id="{735DE19A-9F8D-4DD2-A558-95FF487A6E46}"/>
              </a:ext>
            </a:extLst>
          </p:cNvPr>
          <p:cNvSpPr>
            <a:spLocks noChangeArrowheads="1"/>
          </p:cNvSpPr>
          <p:nvPr/>
        </p:nvSpPr>
        <p:spPr bwMode="auto">
          <a:xfrm>
            <a:off x="1219200" y="1219200"/>
            <a:ext cx="75438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US" altLang="en-US" sz="2000"/>
              <a:t>Water surfaces representing: </a:t>
            </a:r>
          </a:p>
          <a:p>
            <a:pPr lvl="1" eaLnBrk="1" hangingPunct="1">
              <a:spcBef>
                <a:spcPct val="20000"/>
              </a:spcBef>
              <a:buFontTx/>
              <a:buChar char="–"/>
            </a:pPr>
            <a:r>
              <a:rPr lang="en-US" altLang="en-US" sz="1800"/>
              <a:t>The most frequent flooded area</a:t>
            </a:r>
          </a:p>
          <a:p>
            <a:pPr lvl="1" eaLnBrk="1" hangingPunct="1">
              <a:spcBef>
                <a:spcPct val="20000"/>
              </a:spcBef>
              <a:buFontTx/>
              <a:buChar char="–"/>
            </a:pPr>
            <a:r>
              <a:rPr lang="en-US" altLang="en-US" sz="1800"/>
              <a:t>The lower and upper boundary of the 95% confidence interval of the frequency distribution</a:t>
            </a:r>
          </a:p>
        </p:txBody>
      </p:sp>
      <p:sp>
        <p:nvSpPr>
          <p:cNvPr id="52228" name="Rectangle 2">
            <a:extLst>
              <a:ext uri="{FF2B5EF4-FFF2-40B4-BE49-F238E27FC236}">
                <a16:creationId xmlns:a16="http://schemas.microsoft.com/office/drawing/2014/main" id="{D3FA9398-F140-4DC5-996F-AE5145AE6D83}"/>
              </a:ext>
            </a:extLst>
          </p:cNvPr>
          <p:cNvSpPr>
            <a:spLocks noGrp="1" noChangeArrowheads="1"/>
          </p:cNvSpPr>
          <p:nvPr>
            <p:ph type="title"/>
          </p:nvPr>
        </p:nvSpPr>
        <p:spPr>
          <a:xfrm>
            <a:off x="1219200" y="0"/>
            <a:ext cx="7543800" cy="914400"/>
          </a:xfrm>
        </p:spPr>
        <p:txBody>
          <a:bodyPr/>
          <a:lstStyle/>
          <a:p>
            <a:pPr eaLnBrk="1" hangingPunct="1"/>
            <a:r>
              <a:rPr lang="en-US" altLang="en-US" sz="3200" i="1">
                <a:ea typeface="ＭＳ Ｐゴシック" panose="020B0600070205080204" pitchFamily="34" charset="-128"/>
              </a:rPr>
              <a:t>1.3.3 Flooding variation</a:t>
            </a:r>
            <a:r>
              <a:rPr lang="fr-FR" altLang="en-US" sz="4000">
                <a:ea typeface="ＭＳ Ｐゴシック" panose="020B0600070205080204" pitchFamily="34" charset="-128"/>
              </a:rPr>
              <a:t> </a:t>
            </a:r>
            <a:r>
              <a:rPr lang="fr-FR" altLang="en-US" sz="3200" i="1">
                <a:ea typeface="ＭＳ Ｐゴシック" panose="020B0600070205080204" pitchFamily="34" charset="-128"/>
              </a:rPr>
              <a:t>(4/5)</a:t>
            </a:r>
          </a:p>
        </p:txBody>
      </p:sp>
      <p:grpSp>
        <p:nvGrpSpPr>
          <p:cNvPr id="52229" name="Group 4">
            <a:extLst>
              <a:ext uri="{FF2B5EF4-FFF2-40B4-BE49-F238E27FC236}">
                <a16:creationId xmlns:a16="http://schemas.microsoft.com/office/drawing/2014/main" id="{36875212-6873-40AE-8641-3C3637EAFEC1}"/>
              </a:ext>
            </a:extLst>
          </p:cNvPr>
          <p:cNvGrpSpPr>
            <a:grpSpLocks/>
          </p:cNvGrpSpPr>
          <p:nvPr/>
        </p:nvGrpSpPr>
        <p:grpSpPr bwMode="auto">
          <a:xfrm>
            <a:off x="0" y="0"/>
            <a:ext cx="1143000" cy="6858000"/>
            <a:chOff x="0" y="0"/>
            <a:chExt cx="720" cy="4320"/>
          </a:xfrm>
        </p:grpSpPr>
        <p:pic>
          <p:nvPicPr>
            <p:cNvPr id="52232" name="Picture 5" descr="CostaRica270509 006">
              <a:extLst>
                <a:ext uri="{FF2B5EF4-FFF2-40B4-BE49-F238E27FC236}">
                  <a16:creationId xmlns:a16="http://schemas.microsoft.com/office/drawing/2014/main" id="{3D74BACA-B51C-43AC-90CE-FD467D0206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3" name="Picture 7" descr="UFlogo">
              <a:extLst>
                <a:ext uri="{FF2B5EF4-FFF2-40B4-BE49-F238E27FC236}">
                  <a16:creationId xmlns:a16="http://schemas.microsoft.com/office/drawing/2014/main" id="{F891B2AD-6B65-4D3B-8B7A-891F5AA8A4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2230" name="Picture 25">
            <a:extLst>
              <a:ext uri="{FF2B5EF4-FFF2-40B4-BE49-F238E27FC236}">
                <a16:creationId xmlns:a16="http://schemas.microsoft.com/office/drawing/2014/main" id="{22FD6F9A-9C49-4A98-84AB-4EB9C6E4E1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2559050"/>
            <a:ext cx="6172200" cy="422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27" descr="logoEPFL">
            <a:extLst>
              <a:ext uri="{FF2B5EF4-FFF2-40B4-BE49-F238E27FC236}">
                <a16:creationId xmlns:a16="http://schemas.microsoft.com/office/drawing/2014/main" id="{DE660966-27FC-4A4F-AD48-B7D4618BB9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5">
            <a:extLst>
              <a:ext uri="{FF2B5EF4-FFF2-40B4-BE49-F238E27FC236}">
                <a16:creationId xmlns:a16="http://schemas.microsoft.com/office/drawing/2014/main" id="{98EF2289-4B97-4A9F-B91B-24B457B03BC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7D4FD5F-0DE3-4037-BE8F-A03BA2CF40E9}" type="slidenum">
              <a:rPr lang="fr-FR" altLang="en-US" sz="1400"/>
              <a:pPr eaLnBrk="1" hangingPunct="1"/>
              <a:t>25</a:t>
            </a:fld>
            <a:endParaRPr lang="fr-FR" altLang="en-US" sz="1400"/>
          </a:p>
        </p:txBody>
      </p:sp>
      <p:sp>
        <p:nvSpPr>
          <p:cNvPr id="53251" name="Rectangle 2">
            <a:extLst>
              <a:ext uri="{FF2B5EF4-FFF2-40B4-BE49-F238E27FC236}">
                <a16:creationId xmlns:a16="http://schemas.microsoft.com/office/drawing/2014/main" id="{FFF3A9EC-8A82-40E8-8C29-B02054F364EA}"/>
              </a:ext>
            </a:extLst>
          </p:cNvPr>
          <p:cNvSpPr>
            <a:spLocks noChangeArrowheads="1"/>
          </p:cNvSpPr>
          <p:nvPr/>
        </p:nvSpPr>
        <p:spPr bwMode="auto">
          <a:xfrm>
            <a:off x="1219200" y="1524000"/>
            <a:ext cx="76200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Small flooding</a:t>
            </a:r>
            <a:r>
              <a:rPr lang="fr-FR" altLang="en-US" sz="2000"/>
              <a:t> </a:t>
            </a:r>
            <a:r>
              <a:rPr lang="en-GB" altLang="en-US" sz="2000"/>
              <a:t>variation : </a:t>
            </a:r>
          </a:p>
          <a:p>
            <a:pPr lvl="1" eaLnBrk="1" hangingPunct="1">
              <a:spcBef>
                <a:spcPct val="20000"/>
              </a:spcBef>
              <a:buFontTx/>
              <a:buChar char="–"/>
            </a:pPr>
            <a:r>
              <a:rPr lang="en-GB" altLang="en-US" sz="1800"/>
              <a:t>Difference in the 95% confidence interval: 16.5%</a:t>
            </a:r>
          </a:p>
          <a:p>
            <a:pPr eaLnBrk="1" hangingPunct="1">
              <a:spcBef>
                <a:spcPct val="20000"/>
              </a:spcBef>
              <a:buFontTx/>
              <a:buChar char="•"/>
            </a:pPr>
            <a:r>
              <a:rPr lang="en-GB" altLang="en-US" sz="2000"/>
              <a:t>Internal variation of water depth, variation of storage</a:t>
            </a:r>
          </a:p>
          <a:p>
            <a:pPr lvl="1" eaLnBrk="1" hangingPunct="1">
              <a:spcBef>
                <a:spcPct val="20000"/>
              </a:spcBef>
              <a:buFontTx/>
              <a:buChar char="–"/>
            </a:pPr>
            <a:r>
              <a:rPr lang="en-GB" altLang="en-US" sz="1800"/>
              <a:t>Difference in the 95% confidence interval: 24.2%</a:t>
            </a:r>
          </a:p>
          <a:p>
            <a:pPr lvl="1" eaLnBrk="1" hangingPunct="1">
              <a:spcBef>
                <a:spcPct val="20000"/>
              </a:spcBef>
            </a:pPr>
            <a:endParaRPr lang="en-GB" altLang="en-US" sz="1800">
              <a:sym typeface="Wingdings" panose="05000000000000000000" pitchFamily="2" charset="2"/>
            </a:endParaRPr>
          </a:p>
          <a:p>
            <a:pPr lvl="1" eaLnBrk="1" hangingPunct="1">
              <a:spcBef>
                <a:spcPct val="20000"/>
              </a:spcBef>
            </a:pPr>
            <a:r>
              <a:rPr lang="en-GB" altLang="en-US" sz="1800">
                <a:sym typeface="Wingdings" panose="05000000000000000000" pitchFamily="2" charset="2"/>
              </a:rPr>
              <a:t> </a:t>
            </a:r>
            <a:r>
              <a:rPr lang="fr-CH" altLang="en-US" sz="1800"/>
              <a:t>Weekly and daily animation…</a:t>
            </a:r>
            <a:endParaRPr lang="en-GB" altLang="en-US" sz="1800"/>
          </a:p>
        </p:txBody>
      </p:sp>
      <p:sp>
        <p:nvSpPr>
          <p:cNvPr id="53252" name="Rectangle 3">
            <a:extLst>
              <a:ext uri="{FF2B5EF4-FFF2-40B4-BE49-F238E27FC236}">
                <a16:creationId xmlns:a16="http://schemas.microsoft.com/office/drawing/2014/main" id="{7D6CFA21-FC21-43DC-ABED-E4F307CC93AC}"/>
              </a:ext>
            </a:extLst>
          </p:cNvPr>
          <p:cNvSpPr>
            <a:spLocks noGrp="1" noChangeArrowheads="1"/>
          </p:cNvSpPr>
          <p:nvPr>
            <p:ph type="title"/>
          </p:nvPr>
        </p:nvSpPr>
        <p:spPr>
          <a:xfrm>
            <a:off x="1219200" y="0"/>
            <a:ext cx="7543800" cy="914400"/>
          </a:xfrm>
        </p:spPr>
        <p:txBody>
          <a:bodyPr/>
          <a:lstStyle/>
          <a:p>
            <a:pPr eaLnBrk="1" hangingPunct="1"/>
            <a:r>
              <a:rPr lang="en-US" altLang="en-US" sz="3200" i="1">
                <a:ea typeface="ＭＳ Ｐゴシック" panose="020B0600070205080204" pitchFamily="34" charset="-128"/>
              </a:rPr>
              <a:t>1.3.3 Water depth variation</a:t>
            </a:r>
            <a:r>
              <a:rPr lang="fr-FR" altLang="en-US" sz="4000">
                <a:ea typeface="ＭＳ Ｐゴシック" panose="020B0600070205080204" pitchFamily="34" charset="-128"/>
              </a:rPr>
              <a:t> </a:t>
            </a:r>
            <a:r>
              <a:rPr lang="fr-FR" altLang="en-US" sz="3200" i="1">
                <a:ea typeface="ＭＳ Ｐゴシック" panose="020B0600070205080204" pitchFamily="34" charset="-128"/>
              </a:rPr>
              <a:t>(5/5)</a:t>
            </a:r>
          </a:p>
        </p:txBody>
      </p:sp>
      <p:grpSp>
        <p:nvGrpSpPr>
          <p:cNvPr id="53253" name="Group 4">
            <a:extLst>
              <a:ext uri="{FF2B5EF4-FFF2-40B4-BE49-F238E27FC236}">
                <a16:creationId xmlns:a16="http://schemas.microsoft.com/office/drawing/2014/main" id="{25B0C555-B8A5-45C4-BECC-31301A110DF6}"/>
              </a:ext>
            </a:extLst>
          </p:cNvPr>
          <p:cNvGrpSpPr>
            <a:grpSpLocks/>
          </p:cNvGrpSpPr>
          <p:nvPr/>
        </p:nvGrpSpPr>
        <p:grpSpPr bwMode="auto">
          <a:xfrm>
            <a:off x="0" y="0"/>
            <a:ext cx="1143000" cy="6858000"/>
            <a:chOff x="0" y="0"/>
            <a:chExt cx="720" cy="4320"/>
          </a:xfrm>
        </p:grpSpPr>
        <p:pic>
          <p:nvPicPr>
            <p:cNvPr id="53257" name="Picture 5" descr="CostaRica270509 006">
              <a:extLst>
                <a:ext uri="{FF2B5EF4-FFF2-40B4-BE49-F238E27FC236}">
                  <a16:creationId xmlns:a16="http://schemas.microsoft.com/office/drawing/2014/main" id="{8F3BD0F6-A6AC-4EF8-A37B-A7F53C6C9B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8" name="Picture 7" descr="UFlogo">
              <a:extLst>
                <a:ext uri="{FF2B5EF4-FFF2-40B4-BE49-F238E27FC236}">
                  <a16:creationId xmlns:a16="http://schemas.microsoft.com/office/drawing/2014/main" id="{B6755E95-5CAD-4710-9EA6-6F435CC73E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3254" name="Picture 35" descr="logoEPFL">
            <a:extLst>
              <a:ext uri="{FF2B5EF4-FFF2-40B4-BE49-F238E27FC236}">
                <a16:creationId xmlns:a16="http://schemas.microsoft.com/office/drawing/2014/main" id="{CECC095F-4856-4EA5-9279-E8B321ECFE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5" name="DailyAnim.mov" descr="/Users/carpena/Projects/EARTH/Presentation/CenterWetlands09/DailyAnim.mov">
            <a:hlinkClick r:id="" action="ppaction://media"/>
            <a:extLst>
              <a:ext uri="{FF2B5EF4-FFF2-40B4-BE49-F238E27FC236}">
                <a16:creationId xmlns:a16="http://schemas.microsoft.com/office/drawing/2014/main" id="{F86DD8D0-EFA1-4930-BAAD-DEFE63EC115A}"/>
              </a:ext>
            </a:extLst>
          </p:cNvPr>
          <p:cNvPicPr>
            <a:picLocks noChangeAspect="1" noChangeArrowheads="1"/>
          </p:cNvPicPr>
          <p:nvPr>
            <a:videoFile r:link="rId1"/>
          </p:nvPr>
        </p:nvPicPr>
        <p:blipFill>
          <a:blip r:embed="rId8">
            <a:extLst>
              <a:ext uri="{28A0092B-C50C-407E-A947-70E740481C1C}">
                <a14:useLocalDpi xmlns:a14="http://schemas.microsoft.com/office/drawing/2010/main" val="0"/>
              </a:ext>
            </a:extLst>
          </a:blip>
          <a:srcRect/>
          <a:stretch>
            <a:fillRect/>
          </a:stretch>
        </p:blipFill>
        <p:spPr bwMode="auto">
          <a:xfrm>
            <a:off x="5181600" y="3962400"/>
            <a:ext cx="3819525" cy="260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6" name="WeeklyAnim.mov" descr="/Users/carpena/Projects/EARTH/Presentation/CenterWetlands09/WeeklyAnim.mov">
            <a:hlinkClick r:id="" action="ppaction://media"/>
            <a:extLst>
              <a:ext uri="{FF2B5EF4-FFF2-40B4-BE49-F238E27FC236}">
                <a16:creationId xmlns:a16="http://schemas.microsoft.com/office/drawing/2014/main" id="{A1AACBB2-5E32-4781-BA8F-948CA9319C2D}"/>
              </a:ext>
            </a:extLst>
          </p:cNvPr>
          <p:cNvPicPr>
            <a:picLocks noChangeAspect="1" noChangeArrowheads="1"/>
          </p:cNvPicPr>
          <p:nvPr>
            <a:videoFile r:link="rId2"/>
          </p:nvPr>
        </p:nvPicPr>
        <p:blipFill>
          <a:blip r:embed="rId9">
            <a:extLst>
              <a:ext uri="{28A0092B-C50C-407E-A947-70E740481C1C}">
                <a14:useLocalDpi xmlns:a14="http://schemas.microsoft.com/office/drawing/2010/main" val="0"/>
              </a:ext>
            </a:extLst>
          </a:blip>
          <a:srcRect/>
          <a:stretch>
            <a:fillRect/>
          </a:stretch>
        </p:blipFill>
        <p:spPr bwMode="auto">
          <a:xfrm>
            <a:off x="1306513" y="3962400"/>
            <a:ext cx="3798887"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3255"/>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53255"/>
                                        </p:tgtEl>
                                      </p:cBhvr>
                                    </p:cmd>
                                  </p:childTnLst>
                                </p:cTn>
                              </p:par>
                            </p:childTnLst>
                          </p:cTn>
                        </p:par>
                      </p:childTnLst>
                    </p:cTn>
                  </p:par>
                </p:childTnLst>
              </p:cTn>
              <p:nextCondLst>
                <p:cond evt="onClick" delay="0">
                  <p:tgtEl>
                    <p:spTgt spid="53255"/>
                  </p:tgtEl>
                </p:cond>
              </p:nextCondLst>
            </p:seq>
            <p:video fullScrn="1">
              <p:cMediaNode>
                <p:cTn id="7" fill="remove" display="0">
                  <p:stCondLst>
                    <p:cond delay="indefinite"/>
                  </p:stCondLst>
                  <p:endCondLst>
                    <p:cond evt="onNext" delay="0">
                      <p:tgtEl>
                        <p:sldTgt/>
                      </p:tgtEl>
                    </p:cond>
                    <p:cond evt="onPrev" delay="0">
                      <p:tgtEl>
                        <p:sldTgt/>
                      </p:tgtEl>
                    </p:cond>
                  </p:endCondLst>
                </p:cTn>
                <p:tgtEl>
                  <p:spTgt spid="53255"/>
                </p:tgtEl>
              </p:cMediaNode>
            </p:video>
            <p:seq concurrent="1" nextAc="seek">
              <p:cTn id="8" restart="whenNotActive" fill="hold" evtFilter="cancelBubble" nodeType="interactiveSeq">
                <p:stCondLst>
                  <p:cond evt="onClick" delay="0">
                    <p:tgtEl>
                      <p:spTgt spid="5325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3256"/>
                                        </p:tgtEl>
                                      </p:cBhvr>
                                    </p:cmd>
                                  </p:childTnLst>
                                </p:cTn>
                              </p:par>
                            </p:childTnLst>
                          </p:cTn>
                        </p:par>
                      </p:childTnLst>
                    </p:cTn>
                  </p:par>
                </p:childTnLst>
              </p:cTn>
              <p:nextCondLst>
                <p:cond evt="onClick" delay="0">
                  <p:tgtEl>
                    <p:spTgt spid="53256"/>
                  </p:tgtEl>
                </p:cond>
              </p:nextCondLst>
            </p:seq>
            <p:video>
              <p:cMediaNode>
                <p:cTn id="13" fill="remove" display="0">
                  <p:stCondLst>
                    <p:cond delay="indefinite"/>
                  </p:stCondLst>
                  <p:endCondLst>
                    <p:cond evt="onNext" delay="0">
                      <p:tgtEl>
                        <p:sldTgt/>
                      </p:tgtEl>
                    </p:cond>
                    <p:cond evt="onPrev" delay="0">
                      <p:tgtEl>
                        <p:sldTgt/>
                      </p:tgtEl>
                    </p:cond>
                  </p:endCondLst>
                </p:cTn>
                <p:tgtEl>
                  <p:spTgt spid="53256"/>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Slide Number Placeholder 7">
            <a:extLst>
              <a:ext uri="{FF2B5EF4-FFF2-40B4-BE49-F238E27FC236}">
                <a16:creationId xmlns:a16="http://schemas.microsoft.com/office/drawing/2014/main" id="{C725DE6C-7B0E-4DAA-88B0-E11C6EEBA79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F0D18B5-CBE0-4CFC-83DA-D0298509EB45}" type="slidenum">
              <a:rPr lang="fr-FR" altLang="en-US" sz="1400"/>
              <a:pPr eaLnBrk="1" hangingPunct="1"/>
              <a:t>26</a:t>
            </a:fld>
            <a:endParaRPr lang="fr-FR" altLang="en-US" sz="1400"/>
          </a:p>
        </p:txBody>
      </p:sp>
      <p:sp>
        <p:nvSpPr>
          <p:cNvPr id="55300" name="Rectangle 2">
            <a:extLst>
              <a:ext uri="{FF2B5EF4-FFF2-40B4-BE49-F238E27FC236}">
                <a16:creationId xmlns:a16="http://schemas.microsoft.com/office/drawing/2014/main" id="{CD933F5A-960B-44D4-9B0E-CD897F4BC7F1}"/>
              </a:ext>
            </a:extLst>
          </p:cNvPr>
          <p:cNvSpPr>
            <a:spLocks noGrp="1" noChangeArrowheads="1"/>
          </p:cNvSpPr>
          <p:nvPr>
            <p:ph type="title"/>
          </p:nvPr>
        </p:nvSpPr>
        <p:spPr>
          <a:xfrm>
            <a:off x="1219200" y="0"/>
            <a:ext cx="7010400" cy="1143000"/>
          </a:xfrm>
        </p:spPr>
        <p:txBody>
          <a:bodyPr/>
          <a:lstStyle/>
          <a:p>
            <a:pPr eaLnBrk="1" hangingPunct="1"/>
            <a:r>
              <a:rPr lang="en-US" altLang="en-US" sz="3200" i="1">
                <a:ea typeface="ＭＳ Ｐゴシック" panose="020B0600070205080204" pitchFamily="34" charset="-128"/>
              </a:rPr>
              <a:t>1.3.4 Water quality information</a:t>
            </a:r>
            <a:endParaRPr lang="fr-FR" altLang="en-US" sz="3200">
              <a:ea typeface="ＭＳ Ｐゴシック" panose="020B0600070205080204" pitchFamily="34" charset="-128"/>
            </a:endParaRPr>
          </a:p>
        </p:txBody>
      </p:sp>
      <p:sp>
        <p:nvSpPr>
          <p:cNvPr id="55301" name="Rectangle 3">
            <a:extLst>
              <a:ext uri="{FF2B5EF4-FFF2-40B4-BE49-F238E27FC236}">
                <a16:creationId xmlns:a16="http://schemas.microsoft.com/office/drawing/2014/main" id="{99778D9F-59FC-4C18-BAEA-023C91FB1C34}"/>
              </a:ext>
            </a:extLst>
          </p:cNvPr>
          <p:cNvSpPr>
            <a:spLocks noGrp="1" noChangeArrowheads="1"/>
          </p:cNvSpPr>
          <p:nvPr>
            <p:ph sz="half" idx="1"/>
          </p:nvPr>
        </p:nvSpPr>
        <p:spPr>
          <a:xfrm>
            <a:off x="1219200" y="1570038"/>
            <a:ext cx="7162800" cy="1020762"/>
          </a:xfrm>
        </p:spPr>
        <p:txBody>
          <a:bodyPr/>
          <a:lstStyle/>
          <a:p>
            <a:pPr eaLnBrk="1" hangingPunct="1"/>
            <a:r>
              <a:rPr lang="en-GB" altLang="en-US" sz="2000">
                <a:ea typeface="ＭＳ Ｐゴシック" panose="020B0600070205080204" pitchFamily="34" charset="-128"/>
              </a:rPr>
              <a:t>Water time residence in the wetland: Tr = Q / V</a:t>
            </a:r>
          </a:p>
          <a:p>
            <a:pPr eaLnBrk="1" hangingPunct="1">
              <a:buFontTx/>
              <a:buNone/>
            </a:pPr>
            <a:endParaRPr lang="en-GB" altLang="en-US" sz="2000">
              <a:ea typeface="ＭＳ Ｐゴシック" panose="020B0600070205080204" pitchFamily="34" charset="-128"/>
            </a:endParaRPr>
          </a:p>
        </p:txBody>
      </p:sp>
      <p:grpSp>
        <p:nvGrpSpPr>
          <p:cNvPr id="55302" name="Group 4">
            <a:extLst>
              <a:ext uri="{FF2B5EF4-FFF2-40B4-BE49-F238E27FC236}">
                <a16:creationId xmlns:a16="http://schemas.microsoft.com/office/drawing/2014/main" id="{55E47B61-C332-4945-9A14-B8933711D868}"/>
              </a:ext>
            </a:extLst>
          </p:cNvPr>
          <p:cNvGrpSpPr>
            <a:grpSpLocks/>
          </p:cNvGrpSpPr>
          <p:nvPr/>
        </p:nvGrpSpPr>
        <p:grpSpPr bwMode="auto">
          <a:xfrm>
            <a:off x="0" y="0"/>
            <a:ext cx="1143000" cy="6858000"/>
            <a:chOff x="0" y="0"/>
            <a:chExt cx="720" cy="4320"/>
          </a:xfrm>
        </p:grpSpPr>
        <p:pic>
          <p:nvPicPr>
            <p:cNvPr id="55310" name="Picture 5" descr="CostaRica270509 006">
              <a:extLst>
                <a:ext uri="{FF2B5EF4-FFF2-40B4-BE49-F238E27FC236}">
                  <a16:creationId xmlns:a16="http://schemas.microsoft.com/office/drawing/2014/main" id="{EA8322EE-9321-4FB5-8030-6349835444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11" name="Picture 7" descr="UFlogo">
              <a:extLst>
                <a:ext uri="{FF2B5EF4-FFF2-40B4-BE49-F238E27FC236}">
                  <a16:creationId xmlns:a16="http://schemas.microsoft.com/office/drawing/2014/main" id="{1E2984F3-41E6-4F59-A283-C12230E627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5303" name="Rectangle 10">
            <a:extLst>
              <a:ext uri="{FF2B5EF4-FFF2-40B4-BE49-F238E27FC236}">
                <a16:creationId xmlns:a16="http://schemas.microsoft.com/office/drawing/2014/main" id="{B9852B1F-0D80-4E19-9361-F192FB736DF4}"/>
              </a:ext>
            </a:extLst>
          </p:cNvPr>
          <p:cNvSpPr>
            <a:spLocks noChangeArrowheads="1"/>
          </p:cNvSpPr>
          <p:nvPr/>
        </p:nvSpPr>
        <p:spPr bwMode="auto">
          <a:xfrm>
            <a:off x="0" y="3286125"/>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just" eaLnBrk="1" hangingPunct="1"/>
            <a:r>
              <a:rPr lang="en-US" altLang="en-US" sz="1200">
                <a:cs typeface="Times New Roman" panose="02020603050405020304" pitchFamily="18" charset="0"/>
              </a:rPr>
              <a:t>…</a:t>
            </a:r>
            <a:endParaRPr lang="en-US" altLang="en-US" sz="1800">
              <a:cs typeface="Times New Roman" panose="02020603050405020304" pitchFamily="18" charset="0"/>
            </a:endParaRPr>
          </a:p>
        </p:txBody>
      </p:sp>
      <p:pic>
        <p:nvPicPr>
          <p:cNvPr id="55304" name="Picture 884" descr="logoEPFL">
            <a:extLst>
              <a:ext uri="{FF2B5EF4-FFF2-40B4-BE49-F238E27FC236}">
                <a16:creationId xmlns:a16="http://schemas.microsoft.com/office/drawing/2014/main" id="{69713E48-6F29-4C48-B1FE-9808221EDE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5305" name="Group 21">
            <a:extLst>
              <a:ext uri="{FF2B5EF4-FFF2-40B4-BE49-F238E27FC236}">
                <a16:creationId xmlns:a16="http://schemas.microsoft.com/office/drawing/2014/main" id="{700054E3-C08F-49B3-AF81-97419CA5260A}"/>
              </a:ext>
            </a:extLst>
          </p:cNvPr>
          <p:cNvGrpSpPr>
            <a:grpSpLocks/>
          </p:cNvGrpSpPr>
          <p:nvPr/>
        </p:nvGrpSpPr>
        <p:grpSpPr bwMode="auto">
          <a:xfrm>
            <a:off x="1447800" y="2514600"/>
            <a:ext cx="7239000" cy="3343275"/>
            <a:chOff x="720" y="2736"/>
            <a:chExt cx="2592" cy="1000"/>
          </a:xfrm>
        </p:grpSpPr>
        <p:graphicFrame>
          <p:nvGraphicFramePr>
            <p:cNvPr id="55298" name="Object 2">
              <a:extLst>
                <a:ext uri="{FF2B5EF4-FFF2-40B4-BE49-F238E27FC236}">
                  <a16:creationId xmlns:a16="http://schemas.microsoft.com/office/drawing/2014/main" id="{405C1100-EF79-40A2-98FF-13537E08CA3D}"/>
                </a:ext>
              </a:extLst>
            </p:cNvPr>
            <p:cNvGraphicFramePr>
              <a:graphicFrameLocks noChangeAspect="1"/>
            </p:cNvGraphicFramePr>
            <p:nvPr/>
          </p:nvGraphicFramePr>
          <p:xfrm>
            <a:off x="720" y="2736"/>
            <a:ext cx="2444" cy="1000"/>
          </p:xfrm>
          <a:graphic>
            <a:graphicData uri="http://schemas.openxmlformats.org/presentationml/2006/ole">
              <mc:AlternateContent xmlns:mc="http://schemas.openxmlformats.org/markup-compatibility/2006">
                <mc:Choice xmlns:v="urn:schemas-microsoft-com:vml" Requires="v">
                  <p:oleObj spid="_x0000_s55312" name="Chart" r:id="rId7" imgW="4696004" imgH="2029004" progId="Excel.Chart.8">
                    <p:embed/>
                  </p:oleObj>
                </mc:Choice>
                <mc:Fallback>
                  <p:oleObj name="Chart" r:id="rId7" imgW="4696004" imgH="2029004" progId="Excel.Chart.8">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l="1947" t="4506" r="1947" b="4506"/>
                        <a:stretch>
                          <a:fillRect/>
                        </a:stretch>
                      </p:blipFill>
                      <p:spPr bwMode="auto">
                        <a:xfrm>
                          <a:off x="720" y="2736"/>
                          <a:ext cx="2444" cy="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5306" name="Line 23">
              <a:extLst>
                <a:ext uri="{FF2B5EF4-FFF2-40B4-BE49-F238E27FC236}">
                  <a16:creationId xmlns:a16="http://schemas.microsoft.com/office/drawing/2014/main" id="{A7F853B4-D9F2-4D03-A47A-FF6EF7B35118}"/>
                </a:ext>
              </a:extLst>
            </p:cNvPr>
            <p:cNvSpPr>
              <a:spLocks noChangeShapeType="1"/>
            </p:cNvSpPr>
            <p:nvPr/>
          </p:nvSpPr>
          <p:spPr bwMode="auto">
            <a:xfrm>
              <a:off x="1367" y="3599"/>
              <a:ext cx="745" cy="1"/>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5307" name="Group 24">
              <a:extLst>
                <a:ext uri="{FF2B5EF4-FFF2-40B4-BE49-F238E27FC236}">
                  <a16:creationId xmlns:a16="http://schemas.microsoft.com/office/drawing/2014/main" id="{8F2CA157-8CDC-4384-BF8B-E501B13D5235}"/>
                </a:ext>
              </a:extLst>
            </p:cNvPr>
            <p:cNvGrpSpPr>
              <a:grpSpLocks/>
            </p:cNvGrpSpPr>
            <p:nvPr/>
          </p:nvGrpSpPr>
          <p:grpSpPr bwMode="auto">
            <a:xfrm>
              <a:off x="2785" y="3648"/>
              <a:ext cx="527" cy="83"/>
              <a:chOff x="4704" y="2448"/>
              <a:chExt cx="527" cy="83"/>
            </a:xfrm>
          </p:grpSpPr>
          <p:sp>
            <p:nvSpPr>
              <p:cNvPr id="55308" name="Text Box 25">
                <a:extLst>
                  <a:ext uri="{FF2B5EF4-FFF2-40B4-BE49-F238E27FC236}">
                    <a16:creationId xmlns:a16="http://schemas.microsoft.com/office/drawing/2014/main" id="{D825C331-AA6F-4F5F-9629-04FEDEDF8F32}"/>
                  </a:ext>
                </a:extLst>
              </p:cNvPr>
              <p:cNvSpPr txBox="1">
                <a:spLocks noChangeArrowheads="1"/>
              </p:cNvSpPr>
              <p:nvPr/>
            </p:nvSpPr>
            <p:spPr bwMode="auto">
              <a:xfrm>
                <a:off x="4800" y="2448"/>
                <a:ext cx="431"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fr-CH" altLang="en-US" sz="1200"/>
                  <a:t>CI</a:t>
                </a:r>
                <a:r>
                  <a:rPr lang="fr-CH" altLang="en-US" sz="1200" baseline="-25000"/>
                  <a:t>95%</a:t>
                </a:r>
                <a:endParaRPr lang="fr-FR" altLang="en-US" sz="1200" baseline="-25000"/>
              </a:p>
            </p:txBody>
          </p:sp>
          <p:sp>
            <p:nvSpPr>
              <p:cNvPr id="55309" name="Line 26">
                <a:extLst>
                  <a:ext uri="{FF2B5EF4-FFF2-40B4-BE49-F238E27FC236}">
                    <a16:creationId xmlns:a16="http://schemas.microsoft.com/office/drawing/2014/main" id="{1F05FA96-5B08-428B-A298-BD838A2FD11C}"/>
                  </a:ext>
                </a:extLst>
              </p:cNvPr>
              <p:cNvSpPr>
                <a:spLocks noChangeShapeType="1"/>
              </p:cNvSpPr>
              <p:nvPr/>
            </p:nvSpPr>
            <p:spPr bwMode="auto">
              <a:xfrm>
                <a:off x="4704" y="2479"/>
                <a:ext cx="94" cy="1"/>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7">
            <a:extLst>
              <a:ext uri="{FF2B5EF4-FFF2-40B4-BE49-F238E27FC236}">
                <a16:creationId xmlns:a16="http://schemas.microsoft.com/office/drawing/2014/main" id="{1648047F-EC8E-4897-9CE6-B501AD32491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AAC714B-E7FC-4A61-96F3-2DFB1C2F9067}" type="slidenum">
              <a:rPr lang="fr-FR" altLang="en-US" sz="1400"/>
              <a:pPr eaLnBrk="1" hangingPunct="1"/>
              <a:t>27</a:t>
            </a:fld>
            <a:endParaRPr lang="fr-FR" altLang="en-US" sz="1400"/>
          </a:p>
        </p:txBody>
      </p:sp>
      <p:sp>
        <p:nvSpPr>
          <p:cNvPr id="57347" name="Rectangle 892">
            <a:extLst>
              <a:ext uri="{FF2B5EF4-FFF2-40B4-BE49-F238E27FC236}">
                <a16:creationId xmlns:a16="http://schemas.microsoft.com/office/drawing/2014/main" id="{DBEE3CFD-48AC-429A-8320-4B7097CBFAC2}"/>
              </a:ext>
            </a:extLst>
          </p:cNvPr>
          <p:cNvSpPr>
            <a:spLocks noChangeArrowheads="1"/>
          </p:cNvSpPr>
          <p:nvPr/>
        </p:nvSpPr>
        <p:spPr bwMode="auto">
          <a:xfrm>
            <a:off x="1219200" y="1600200"/>
            <a:ext cx="7543800"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Natural potential of the quality function with k-C* Model </a:t>
            </a:r>
            <a:r>
              <a:rPr lang="en-GB" altLang="en-US" sz="1600">
                <a:cs typeface="Arial" panose="020B0604020202020204" pitchFamily="34" charset="0"/>
              </a:rPr>
              <a:t>(</a:t>
            </a:r>
            <a:r>
              <a:rPr lang="fr-FR" altLang="en-US" sz="1600">
                <a:cs typeface="Arial" panose="020B0604020202020204" pitchFamily="34" charset="0"/>
              </a:rPr>
              <a:t>estimated  treatment wetland performance,</a:t>
            </a:r>
            <a:r>
              <a:rPr lang="en-GB" altLang="en-US" sz="1600">
                <a:cs typeface="Arial" panose="020B0604020202020204" pitchFamily="34" charset="0"/>
              </a:rPr>
              <a:t> Kadlec and Knight, 1995)</a:t>
            </a:r>
            <a:r>
              <a:rPr lang="en-GB" altLang="en-US" sz="2000">
                <a:cs typeface="Arial" panose="020B0604020202020204" pitchFamily="34" charset="0"/>
              </a:rPr>
              <a:t> :</a:t>
            </a:r>
          </a:p>
          <a:p>
            <a:pPr eaLnBrk="1" hangingPunct="1">
              <a:spcBef>
                <a:spcPct val="20000"/>
              </a:spcBef>
            </a:pPr>
            <a:r>
              <a:rPr lang="sv-SE" altLang="en-US" sz="1800">
                <a:cs typeface="Arial" panose="020B0604020202020204" pitchFamily="34" charset="0"/>
              </a:rPr>
              <a:t>C</a:t>
            </a:r>
            <a:r>
              <a:rPr lang="sv-SE" altLang="en-US" sz="1800" baseline="-25000">
                <a:cs typeface="Arial" panose="020B0604020202020204" pitchFamily="34" charset="0"/>
              </a:rPr>
              <a:t>2</a:t>
            </a:r>
            <a:r>
              <a:rPr lang="sv-SE" altLang="en-US" sz="1800">
                <a:cs typeface="Arial" panose="020B0604020202020204" pitchFamily="34" charset="0"/>
              </a:rPr>
              <a:t> = C*+(C</a:t>
            </a:r>
            <a:r>
              <a:rPr lang="sv-SE" altLang="en-US" sz="1800" baseline="-25000">
                <a:cs typeface="Arial" panose="020B0604020202020204" pitchFamily="34" charset="0"/>
              </a:rPr>
              <a:t>1</a:t>
            </a:r>
            <a:r>
              <a:rPr lang="sv-SE" altLang="en-US" sz="1800">
                <a:cs typeface="Arial" panose="020B0604020202020204" pitchFamily="34" charset="0"/>
              </a:rPr>
              <a:t>-C*)exp(-kA/0.0365Q)</a:t>
            </a:r>
          </a:p>
          <a:p>
            <a:pPr eaLnBrk="1" hangingPunct="1">
              <a:spcBef>
                <a:spcPct val="20000"/>
              </a:spcBef>
            </a:pPr>
            <a:endParaRPr lang="sv-SE" altLang="en-US" sz="1200">
              <a:cs typeface="Arial" panose="020B0604020202020204" pitchFamily="34" charset="0"/>
            </a:endParaRPr>
          </a:p>
          <a:p>
            <a:pPr eaLnBrk="1" hangingPunct="1">
              <a:spcBef>
                <a:spcPct val="20000"/>
              </a:spcBef>
            </a:pPr>
            <a:r>
              <a:rPr lang="sv-SE" altLang="en-US" sz="1000">
                <a:cs typeface="Arial" panose="020B0604020202020204" pitchFamily="34" charset="0"/>
              </a:rPr>
              <a:t>C</a:t>
            </a:r>
            <a:r>
              <a:rPr lang="sv-SE" altLang="en-US" sz="1000" baseline="-25000">
                <a:cs typeface="Arial" panose="020B0604020202020204" pitchFamily="34" charset="0"/>
              </a:rPr>
              <a:t>1</a:t>
            </a:r>
            <a:r>
              <a:rPr lang="sv-SE" altLang="en-US" sz="1000">
                <a:cs typeface="Arial" panose="020B0604020202020204" pitchFamily="34" charset="0"/>
              </a:rPr>
              <a:t> = Inlet concentration [mg/L]</a:t>
            </a:r>
          </a:p>
          <a:p>
            <a:pPr eaLnBrk="1" hangingPunct="1">
              <a:spcBef>
                <a:spcPct val="20000"/>
              </a:spcBef>
            </a:pPr>
            <a:r>
              <a:rPr lang="sv-SE" altLang="en-US" sz="1000">
                <a:cs typeface="Arial" panose="020B0604020202020204" pitchFamily="34" charset="0"/>
              </a:rPr>
              <a:t>C</a:t>
            </a:r>
            <a:r>
              <a:rPr lang="sv-SE" altLang="en-US" sz="1000" baseline="-25000">
                <a:cs typeface="Arial" panose="020B0604020202020204" pitchFamily="34" charset="0"/>
              </a:rPr>
              <a:t>2</a:t>
            </a:r>
            <a:r>
              <a:rPr lang="sv-SE" altLang="en-US" sz="1000">
                <a:cs typeface="Arial" panose="020B0604020202020204" pitchFamily="34" charset="0"/>
              </a:rPr>
              <a:t> = Outlet concentration [mg/L]</a:t>
            </a:r>
          </a:p>
          <a:p>
            <a:pPr eaLnBrk="1" hangingPunct="1">
              <a:spcBef>
                <a:spcPct val="20000"/>
              </a:spcBef>
            </a:pPr>
            <a:r>
              <a:rPr lang="sv-SE" altLang="en-US" sz="1000">
                <a:cs typeface="Arial" panose="020B0604020202020204" pitchFamily="34" charset="0"/>
              </a:rPr>
              <a:t>C* = Irreductible background wetland concentation [mg/L]</a:t>
            </a:r>
          </a:p>
          <a:p>
            <a:pPr eaLnBrk="1" hangingPunct="1">
              <a:spcBef>
                <a:spcPct val="20000"/>
              </a:spcBef>
            </a:pPr>
            <a:r>
              <a:rPr lang="sv-SE" altLang="en-US" sz="1000">
                <a:cs typeface="Arial" panose="020B0604020202020204" pitchFamily="34" charset="0"/>
              </a:rPr>
              <a:t>k = Reduction rate constant [m/yr]</a:t>
            </a:r>
          </a:p>
          <a:p>
            <a:pPr eaLnBrk="1" hangingPunct="1">
              <a:spcBef>
                <a:spcPct val="20000"/>
              </a:spcBef>
            </a:pPr>
            <a:r>
              <a:rPr lang="fr-CH" altLang="en-US" sz="1000">
                <a:cs typeface="Arial" panose="020B0604020202020204" pitchFamily="34" charset="0"/>
              </a:rPr>
              <a:t>A = Wetland area [m</a:t>
            </a:r>
            <a:r>
              <a:rPr lang="fr-CH" altLang="en-US" sz="1000" baseline="30000">
                <a:cs typeface="Arial" panose="020B0604020202020204" pitchFamily="34" charset="0"/>
              </a:rPr>
              <a:t>2</a:t>
            </a:r>
            <a:r>
              <a:rPr lang="fr-CH" altLang="en-US" sz="1000">
                <a:cs typeface="Arial" panose="020B0604020202020204" pitchFamily="34" charset="0"/>
              </a:rPr>
              <a:t>]</a:t>
            </a:r>
          </a:p>
          <a:p>
            <a:pPr eaLnBrk="1" hangingPunct="1">
              <a:spcBef>
                <a:spcPct val="20000"/>
              </a:spcBef>
            </a:pPr>
            <a:r>
              <a:rPr lang="fr-CH" altLang="en-US" sz="1000">
                <a:cs typeface="Arial" panose="020B0604020202020204" pitchFamily="34" charset="0"/>
              </a:rPr>
              <a:t>Q = Flow [m</a:t>
            </a:r>
            <a:r>
              <a:rPr lang="fr-CH" altLang="en-US" sz="1000" baseline="30000">
                <a:cs typeface="Arial" panose="020B0604020202020204" pitchFamily="34" charset="0"/>
              </a:rPr>
              <a:t>3</a:t>
            </a:r>
            <a:r>
              <a:rPr lang="fr-CH" altLang="en-US" sz="1000">
                <a:cs typeface="Arial" panose="020B0604020202020204" pitchFamily="34" charset="0"/>
              </a:rPr>
              <a:t>/s] </a:t>
            </a:r>
          </a:p>
          <a:p>
            <a:pPr eaLnBrk="1" hangingPunct="1">
              <a:spcBef>
                <a:spcPct val="20000"/>
              </a:spcBef>
            </a:pPr>
            <a:r>
              <a:rPr lang="en-GB" altLang="en-US" sz="1000">
                <a:cs typeface="Arial" panose="020B0604020202020204" pitchFamily="34" charset="0"/>
              </a:rPr>
              <a:t>	</a:t>
            </a:r>
            <a:endParaRPr lang="fr-FR" altLang="en-US" sz="1000">
              <a:cs typeface="Arial" panose="020B0604020202020204" pitchFamily="34" charset="0"/>
            </a:endParaRPr>
          </a:p>
        </p:txBody>
      </p:sp>
      <p:sp>
        <p:nvSpPr>
          <p:cNvPr id="57348" name="Rectangle 2">
            <a:extLst>
              <a:ext uri="{FF2B5EF4-FFF2-40B4-BE49-F238E27FC236}">
                <a16:creationId xmlns:a16="http://schemas.microsoft.com/office/drawing/2014/main" id="{4E82CB71-1DDC-4FC1-95EA-6AB35C64ACF8}"/>
              </a:ext>
            </a:extLst>
          </p:cNvPr>
          <p:cNvSpPr>
            <a:spLocks noGrp="1" noChangeArrowheads="1"/>
          </p:cNvSpPr>
          <p:nvPr>
            <p:ph type="title"/>
          </p:nvPr>
        </p:nvSpPr>
        <p:spPr>
          <a:xfrm>
            <a:off x="1219200" y="0"/>
            <a:ext cx="7010400" cy="1143000"/>
          </a:xfrm>
        </p:spPr>
        <p:txBody>
          <a:bodyPr/>
          <a:lstStyle/>
          <a:p>
            <a:pPr eaLnBrk="1" hangingPunct="1"/>
            <a:r>
              <a:rPr lang="en-US" altLang="en-US" sz="3200" i="1">
                <a:ea typeface="ＭＳ Ｐゴシック" panose="020B0600070205080204" pitchFamily="34" charset="-128"/>
              </a:rPr>
              <a:t>1.3.4 Water quality information</a:t>
            </a:r>
            <a:endParaRPr lang="fr-FR" altLang="en-US" sz="3200">
              <a:ea typeface="ＭＳ Ｐゴシック" panose="020B0600070205080204" pitchFamily="34" charset="-128"/>
            </a:endParaRPr>
          </a:p>
        </p:txBody>
      </p:sp>
      <p:grpSp>
        <p:nvGrpSpPr>
          <p:cNvPr id="57349" name="Group 4">
            <a:extLst>
              <a:ext uri="{FF2B5EF4-FFF2-40B4-BE49-F238E27FC236}">
                <a16:creationId xmlns:a16="http://schemas.microsoft.com/office/drawing/2014/main" id="{CFBF8E44-1744-4F1F-8795-7050C716826B}"/>
              </a:ext>
            </a:extLst>
          </p:cNvPr>
          <p:cNvGrpSpPr>
            <a:grpSpLocks/>
          </p:cNvGrpSpPr>
          <p:nvPr/>
        </p:nvGrpSpPr>
        <p:grpSpPr bwMode="auto">
          <a:xfrm>
            <a:off x="0" y="0"/>
            <a:ext cx="1143000" cy="6858000"/>
            <a:chOff x="0" y="0"/>
            <a:chExt cx="720" cy="4320"/>
          </a:xfrm>
        </p:grpSpPr>
        <p:pic>
          <p:nvPicPr>
            <p:cNvPr id="57438" name="Picture 5" descr="CostaRica270509 006">
              <a:extLst>
                <a:ext uri="{FF2B5EF4-FFF2-40B4-BE49-F238E27FC236}">
                  <a16:creationId xmlns:a16="http://schemas.microsoft.com/office/drawing/2014/main" id="{E929BFE3-79C7-4470-BB4F-793E90BF25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439" name="Picture 7" descr="UFlogo">
              <a:extLst>
                <a:ext uri="{FF2B5EF4-FFF2-40B4-BE49-F238E27FC236}">
                  <a16:creationId xmlns:a16="http://schemas.microsoft.com/office/drawing/2014/main" id="{5E690A1A-2A98-4831-888B-FE628FC162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7350" name="Rectangle 10">
            <a:extLst>
              <a:ext uri="{FF2B5EF4-FFF2-40B4-BE49-F238E27FC236}">
                <a16:creationId xmlns:a16="http://schemas.microsoft.com/office/drawing/2014/main" id="{C8A2B7D6-3306-4AB9-BD58-651E2F7C4CAB}"/>
              </a:ext>
            </a:extLst>
          </p:cNvPr>
          <p:cNvSpPr>
            <a:spLocks noChangeArrowheads="1"/>
          </p:cNvSpPr>
          <p:nvPr/>
        </p:nvSpPr>
        <p:spPr bwMode="auto">
          <a:xfrm>
            <a:off x="0" y="3286125"/>
            <a:ext cx="336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just" eaLnBrk="1" hangingPunct="1"/>
            <a:r>
              <a:rPr lang="en-US" altLang="en-US" sz="1200">
                <a:cs typeface="Times New Roman" panose="02020603050405020304" pitchFamily="18" charset="0"/>
              </a:rPr>
              <a:t>…</a:t>
            </a:r>
            <a:endParaRPr lang="en-US" altLang="en-US" sz="1800">
              <a:cs typeface="Times New Roman" panose="02020603050405020304" pitchFamily="18" charset="0"/>
            </a:endParaRPr>
          </a:p>
        </p:txBody>
      </p:sp>
      <p:graphicFrame>
        <p:nvGraphicFramePr>
          <p:cNvPr id="25476" name="Group 900">
            <a:extLst>
              <a:ext uri="{FF2B5EF4-FFF2-40B4-BE49-F238E27FC236}">
                <a16:creationId xmlns:a16="http://schemas.microsoft.com/office/drawing/2014/main" id="{122714D2-36F6-4523-BDD1-8FC6AE8ACAB9}"/>
              </a:ext>
            </a:extLst>
          </p:cNvPr>
          <p:cNvGraphicFramePr>
            <a:graphicFrameLocks noGrp="1"/>
          </p:cNvGraphicFramePr>
          <p:nvPr>
            <p:ph sz="quarter" idx="2"/>
          </p:nvPr>
        </p:nvGraphicFramePr>
        <p:xfrm>
          <a:off x="5410200" y="2652713"/>
          <a:ext cx="3352800" cy="2718881"/>
        </p:xfrm>
        <a:graphic>
          <a:graphicData uri="http://schemas.openxmlformats.org/drawingml/2006/table">
            <a:tbl>
              <a:tblPr/>
              <a:tblGrid>
                <a:gridCol w="628650">
                  <a:extLst>
                    <a:ext uri="{9D8B030D-6E8A-4147-A177-3AD203B41FA5}">
                      <a16:colId xmlns:a16="http://schemas.microsoft.com/office/drawing/2014/main" val="589822627"/>
                    </a:ext>
                  </a:extLst>
                </a:gridCol>
                <a:gridCol w="558800">
                  <a:extLst>
                    <a:ext uri="{9D8B030D-6E8A-4147-A177-3AD203B41FA5}">
                      <a16:colId xmlns:a16="http://schemas.microsoft.com/office/drawing/2014/main" val="4275711471"/>
                    </a:ext>
                  </a:extLst>
                </a:gridCol>
                <a:gridCol w="488950">
                  <a:extLst>
                    <a:ext uri="{9D8B030D-6E8A-4147-A177-3AD203B41FA5}">
                      <a16:colId xmlns:a16="http://schemas.microsoft.com/office/drawing/2014/main" val="2391834607"/>
                    </a:ext>
                  </a:extLst>
                </a:gridCol>
                <a:gridCol w="488950">
                  <a:extLst>
                    <a:ext uri="{9D8B030D-6E8A-4147-A177-3AD203B41FA5}">
                      <a16:colId xmlns:a16="http://schemas.microsoft.com/office/drawing/2014/main" val="1593738872"/>
                    </a:ext>
                  </a:extLst>
                </a:gridCol>
                <a:gridCol w="419100">
                  <a:extLst>
                    <a:ext uri="{9D8B030D-6E8A-4147-A177-3AD203B41FA5}">
                      <a16:colId xmlns:a16="http://schemas.microsoft.com/office/drawing/2014/main" val="3132161350"/>
                    </a:ext>
                  </a:extLst>
                </a:gridCol>
                <a:gridCol w="768350">
                  <a:extLst>
                    <a:ext uri="{9D8B030D-6E8A-4147-A177-3AD203B41FA5}">
                      <a16:colId xmlns:a16="http://schemas.microsoft.com/office/drawing/2014/main" val="2769971626"/>
                    </a:ext>
                  </a:extLst>
                </a:gridCol>
              </a:tblGrid>
              <a:tr h="401638">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just" defTabSz="914400" rtl="0" eaLnBrk="1" fontAlgn="b" latinLnBrk="0" hangingPunct="1">
                        <a:lnSpc>
                          <a:spcPct val="80000"/>
                        </a:lnSpc>
                        <a:spcBef>
                          <a:spcPct val="0"/>
                        </a:spcBef>
                        <a:spcAft>
                          <a:spcPct val="0"/>
                        </a:spcAft>
                        <a:buClrTx/>
                        <a:buSzTx/>
                        <a:buFontTx/>
                        <a:buNone/>
                        <a:tabLst/>
                      </a:pPr>
                      <a:endParaRPr kumimoji="0" lang="en-US"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endParaRPr>
                    </a:p>
                  </a:txBody>
                  <a:tcPr marL="9144" marR="9144" marT="9144" marB="9144" anchor="b" horzOverflow="overflow">
                    <a:lnL>
                      <a:noFill/>
                    </a:lnL>
                    <a:lnR>
                      <a:noFill/>
                    </a:lnR>
                    <a:lnT>
                      <a:noFill/>
                    </a:lnT>
                    <a:lnB>
                      <a:noFill/>
                    </a:lnB>
                    <a:lnTlToBr>
                      <a:noFill/>
                    </a:lnTlToBr>
                    <a:lnBlToTr>
                      <a:noFill/>
                    </a:lnBlToTr>
                    <a:noFill/>
                  </a:tcPr>
                </a:tc>
                <a:tc gridSpan="4">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 latinLnBrk="0" hangingPunct="1">
                        <a:lnSpc>
                          <a:spcPct val="8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 removal of the initial</a:t>
                      </a:r>
                      <a:r>
                        <a:rPr kumimoji="0" lang="fr-FR" altLang="en-US" sz="12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 </a:t>
                      </a: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conc.</a:t>
                      </a:r>
                      <a:r>
                        <a:rPr kumimoji="0" lang="fr-FR" altLang="en-US" sz="12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 </a:t>
                      </a:r>
                      <a:endPar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endParaRPr>
                    </a:p>
                  </a:txBody>
                  <a:tcPr marL="9144" marR="9144" marT="9144" marB="9144" anchor="b"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just" defTabSz="914400" rtl="0" eaLnBrk="1" fontAlgn="b" latinLnBrk="0" hangingPunct="1">
                        <a:lnSpc>
                          <a:spcPct val="8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 </a:t>
                      </a:r>
                    </a:p>
                    <a:p>
                      <a:pPr marL="0" marR="0" lvl="0" indent="0" algn="just" defTabSz="914400" rtl="0" eaLnBrk="1" fontAlgn="b" latinLnBrk="0" hangingPunct="1">
                        <a:lnSpc>
                          <a:spcPct val="80000"/>
                        </a:lnSpc>
                        <a:spcBef>
                          <a:spcPct val="0"/>
                        </a:spcBef>
                        <a:spcAft>
                          <a:spcPct val="0"/>
                        </a:spcAft>
                        <a:buClrTx/>
                        <a:buSzTx/>
                        <a:buFontTx/>
                        <a:buNone/>
                        <a:tabLst/>
                      </a:pPr>
                      <a:r>
                        <a:rPr kumimoji="0" lang="fr-CH"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Cumulative</a:t>
                      </a:r>
                      <a:endPar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endParaRPr>
                    </a:p>
                  </a:txBody>
                  <a:tcPr marL="9144" marR="9144" marT="9144" marB="9144" anchor="b"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428364068"/>
                  </a:ext>
                </a:extLst>
              </a:tr>
              <a:tr h="207963">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just" defTabSz="914400" rtl="0" eaLnBrk="1" fontAlgn="b" latinLnBrk="0" hangingPunct="1">
                        <a:lnSpc>
                          <a:spcPct val="8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Tr [day]</a:t>
                      </a:r>
                    </a:p>
                  </a:txBody>
                  <a:tcPr marL="9144" marR="9144" marT="9144" marB="9144"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just" defTabSz="914400" rtl="0" eaLnBrk="1" fontAlgn="b" latinLnBrk="0" hangingPunct="1">
                        <a:lnSpc>
                          <a:spcPct val="80000"/>
                        </a:lnSpc>
                        <a:spcBef>
                          <a:spcPct val="0"/>
                        </a:spcBef>
                        <a:spcAft>
                          <a:spcPct val="0"/>
                        </a:spcAft>
                        <a:buClrTx/>
                        <a:buSzTx/>
                        <a:buFontTx/>
                        <a:buNone/>
                        <a:tabLst/>
                      </a:pPr>
                      <a:r>
                        <a:rPr kumimoji="0" lang="fr-FR" altLang="en-US" sz="12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BOD</a:t>
                      </a:r>
                      <a:r>
                        <a:rPr kumimoji="0" lang="fr-FR" altLang="en-US" sz="1200" b="1" i="0" u="none" strike="noStrike" cap="none" normalizeH="0" baseline="-3000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5 </a:t>
                      </a:r>
                      <a:endParaRPr kumimoji="0" lang="fr-FR" altLang="en-US" sz="18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endParaRPr>
                    </a:p>
                  </a:txBody>
                  <a:tcPr marL="9144" marR="9144" marT="9144" marB="9144"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just" defTabSz="914400" rtl="0" eaLnBrk="1" fontAlgn="b" latinLnBrk="0" hangingPunct="1">
                        <a:lnSpc>
                          <a:spcPct val="80000"/>
                        </a:lnSpc>
                        <a:spcBef>
                          <a:spcPct val="0"/>
                        </a:spcBef>
                        <a:spcAft>
                          <a:spcPct val="0"/>
                        </a:spcAft>
                        <a:buClrTx/>
                        <a:buSzTx/>
                        <a:buFontTx/>
                        <a:buNone/>
                        <a:tabLst/>
                      </a:pPr>
                      <a:r>
                        <a:rPr kumimoji="0" lang="fr-FR" altLang="en-US" sz="12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TSS</a:t>
                      </a:r>
                      <a:endParaRPr kumimoji="0" lang="fr-FR" altLang="en-US" sz="18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endParaRPr>
                    </a:p>
                  </a:txBody>
                  <a:tcPr marL="9144" marR="9144" marT="9144" marB="9144"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just" defTabSz="914400" rtl="0" eaLnBrk="1" fontAlgn="b" latinLnBrk="0" hangingPunct="1">
                        <a:lnSpc>
                          <a:spcPct val="80000"/>
                        </a:lnSpc>
                        <a:spcBef>
                          <a:spcPct val="0"/>
                        </a:spcBef>
                        <a:spcAft>
                          <a:spcPct val="0"/>
                        </a:spcAft>
                        <a:buClrTx/>
                        <a:buSzTx/>
                        <a:buFontTx/>
                        <a:buNone/>
                        <a:tabLst/>
                      </a:pPr>
                      <a:r>
                        <a:rPr kumimoji="0" lang="fr-FR" altLang="en-US" sz="12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TN</a:t>
                      </a:r>
                      <a:endParaRPr kumimoji="0" lang="fr-FR" altLang="en-US" sz="18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endParaRPr>
                    </a:p>
                  </a:txBody>
                  <a:tcPr marL="9144" marR="9144" marT="9144" marB="9144"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just" defTabSz="914400" rtl="0" eaLnBrk="1" fontAlgn="b" latinLnBrk="0" hangingPunct="1">
                        <a:lnSpc>
                          <a:spcPct val="80000"/>
                        </a:lnSpc>
                        <a:spcBef>
                          <a:spcPct val="0"/>
                        </a:spcBef>
                        <a:spcAft>
                          <a:spcPct val="0"/>
                        </a:spcAft>
                        <a:buClrTx/>
                        <a:buSzTx/>
                        <a:buFontTx/>
                        <a:buNone/>
                        <a:tabLst/>
                      </a:pPr>
                      <a:r>
                        <a:rPr kumimoji="0" lang="fr-FR" altLang="en-US" sz="12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TP </a:t>
                      </a:r>
                      <a:endParaRPr kumimoji="0" lang="fr-FR" altLang="en-US" sz="18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endParaRPr>
                    </a:p>
                  </a:txBody>
                  <a:tcPr marL="9144" marR="9144" marT="9144" marB="9144"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just" defTabSz="914400" rtl="0" eaLnBrk="1" fontAlgn="b" latinLnBrk="0" hangingPunct="1">
                        <a:lnSpc>
                          <a:spcPct val="80000"/>
                        </a:lnSpc>
                        <a:spcBef>
                          <a:spcPct val="0"/>
                        </a:spcBef>
                        <a:spcAft>
                          <a:spcPct val="0"/>
                        </a:spcAft>
                        <a:buClrTx/>
                        <a:buSzTx/>
                        <a:buFontTx/>
                        <a:buNone/>
                        <a:tabLst/>
                      </a:pPr>
                      <a:r>
                        <a:rPr kumimoji="0" lang="fr-FR" altLang="en-US" sz="12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 </a:t>
                      </a: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Frequ %</a:t>
                      </a:r>
                    </a:p>
                  </a:txBody>
                  <a:tcPr marL="9144" marR="9144" marT="9144" marB="9144"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87386619"/>
                  </a:ext>
                </a:extLst>
              </a:tr>
              <a:tr h="101600">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5-10</a:t>
                      </a:r>
                    </a:p>
                  </a:txBody>
                  <a:tcPr marL="9144" marR="9144" marT="9144" marB="9144" anchor="b" anchorCtr="1"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68.4</a:t>
                      </a:r>
                    </a:p>
                  </a:txBody>
                  <a:tcPr marL="9144" marR="9144" marT="9144" marB="9144" anchor="b" anchorCtr="1"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61.8</a:t>
                      </a:r>
                    </a:p>
                  </a:txBody>
                  <a:tcPr marL="9144" marR="9144" marT="9144" marB="9144" anchor="b" anchorCtr="1"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34.4</a:t>
                      </a:r>
                    </a:p>
                  </a:txBody>
                  <a:tcPr marL="9144" marR="9144" marT="9144" marB="9144" anchor="b" anchorCtr="1"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0.28%</a:t>
                      </a:r>
                    </a:p>
                  </a:txBody>
                  <a:tcPr marL="9144" marR="9144" marT="9144" marB="9144" anchor="b" anchorCtr="1"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645681045"/>
                  </a:ext>
                </a:extLst>
              </a:tr>
              <a:tr h="158750">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10-15</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81.5</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75.9</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46.7</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1.66%</a:t>
                      </a:r>
                    </a:p>
                  </a:txBody>
                  <a:tcPr marL="9144" marR="9144" marT="9144" marB="9144" anchor="b" anchorCtr="1"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725048682"/>
                  </a:ext>
                </a:extLst>
              </a:tr>
              <a:tr h="0">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15-20</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91.9</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88.6</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62.5</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4.16%</a:t>
                      </a:r>
                    </a:p>
                  </a:txBody>
                  <a:tcPr marL="9144" marR="9144" marT="9144" marB="9144" anchor="b" anchorCtr="1"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671221352"/>
                  </a:ext>
                </a:extLst>
              </a:tr>
              <a:tr h="192088">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20-25</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95.3</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93.5</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72.0</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5.82%</a:t>
                      </a:r>
                    </a:p>
                  </a:txBody>
                  <a:tcPr marL="9144" marR="9144" marT="9144" marB="9144" anchor="b" anchorCtr="1" horzOverflow="overflow">
                    <a:lnL>
                      <a:noFill/>
                    </a:lnL>
                    <a:lnR>
                      <a:noFill/>
                    </a:lnR>
                    <a:lnT>
                      <a:noFill/>
                    </a:lnT>
                    <a:lnB>
                      <a:noFill/>
                    </a:lnB>
                    <a:lnTlToBr>
                      <a:noFill/>
                    </a:lnTlToBr>
                    <a:lnBlToTr>
                      <a:noFill/>
                    </a:lnBlToTr>
                    <a:solidFill>
                      <a:srgbClr val="FFFF99"/>
                    </a:solidFill>
                  </a:tcPr>
                </a:tc>
                <a:extLst>
                  <a:ext uri="{0D108BD9-81ED-4DB2-BD59-A6C34878D82A}">
                    <a16:rowId xmlns:a16="http://schemas.microsoft.com/office/drawing/2014/main" val="416824090"/>
                  </a:ext>
                </a:extLst>
              </a:tr>
              <a:tr h="109538">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25-30</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96.8</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95.9</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79.0</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13.57%</a:t>
                      </a:r>
                    </a:p>
                  </a:txBody>
                  <a:tcPr marL="9144" marR="9144" marT="9144" marB="9144" anchor="b" anchorCtr="1" horzOverflow="overflow">
                    <a:lnL>
                      <a:noFill/>
                    </a:lnL>
                    <a:lnR>
                      <a:noFill/>
                    </a:lnR>
                    <a:lnT>
                      <a:noFill/>
                    </a:lnT>
                    <a:lnB>
                      <a:noFill/>
                    </a:lnB>
                    <a:lnTlToBr>
                      <a:noFill/>
                    </a:lnTlToBr>
                    <a:lnBlToTr>
                      <a:noFill/>
                    </a:lnBlToTr>
                    <a:solidFill>
                      <a:srgbClr val="FFFF99"/>
                    </a:solidFill>
                  </a:tcPr>
                </a:tc>
                <a:extLst>
                  <a:ext uri="{0D108BD9-81ED-4DB2-BD59-A6C34878D82A}">
                    <a16:rowId xmlns:a16="http://schemas.microsoft.com/office/drawing/2014/main" val="769341448"/>
                  </a:ext>
                </a:extLst>
              </a:tr>
              <a:tr h="190500">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30-35</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97.5</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97.2</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84.2</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28.81%</a:t>
                      </a:r>
                    </a:p>
                  </a:txBody>
                  <a:tcPr marL="9144" marR="9144" marT="9144" marB="9144" anchor="b" anchorCtr="1" horzOverflow="overflow">
                    <a:lnL>
                      <a:noFill/>
                    </a:lnL>
                    <a:lnR>
                      <a:noFill/>
                    </a:lnR>
                    <a:lnT>
                      <a:noFill/>
                    </a:lnT>
                    <a:lnB>
                      <a:noFill/>
                    </a:lnB>
                    <a:lnTlToBr>
                      <a:noFill/>
                    </a:lnTlToBr>
                    <a:lnBlToTr>
                      <a:noFill/>
                    </a:lnBlToTr>
                    <a:solidFill>
                      <a:srgbClr val="FFFF99"/>
                    </a:solidFill>
                  </a:tcPr>
                </a:tc>
                <a:extLst>
                  <a:ext uri="{0D108BD9-81ED-4DB2-BD59-A6C34878D82A}">
                    <a16:rowId xmlns:a16="http://schemas.microsoft.com/office/drawing/2014/main" val="4279963450"/>
                  </a:ext>
                </a:extLst>
              </a:tr>
              <a:tr h="111125">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35-40</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97.8</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97.9</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88.4</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47.37%</a:t>
                      </a:r>
                    </a:p>
                  </a:txBody>
                  <a:tcPr marL="9144" marR="9144" marT="9144" marB="9144" anchor="b" anchorCtr="1" horzOverflow="overflow">
                    <a:lnL>
                      <a:noFill/>
                    </a:lnL>
                    <a:lnR>
                      <a:noFill/>
                    </a:lnR>
                    <a:lnT>
                      <a:noFill/>
                    </a:lnT>
                    <a:lnB>
                      <a:noFill/>
                    </a:lnB>
                    <a:lnTlToBr>
                      <a:noFill/>
                    </a:lnTlToBr>
                    <a:lnBlToTr>
                      <a:noFill/>
                    </a:lnBlToTr>
                    <a:solidFill>
                      <a:srgbClr val="FFFF99"/>
                    </a:solidFill>
                  </a:tcPr>
                </a:tc>
                <a:extLst>
                  <a:ext uri="{0D108BD9-81ED-4DB2-BD59-A6C34878D82A}">
                    <a16:rowId xmlns:a16="http://schemas.microsoft.com/office/drawing/2014/main" val="4160026022"/>
                  </a:ext>
                </a:extLst>
              </a:tr>
              <a:tr h="109538">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40-45</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97.9</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98.2</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91.6</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66.48%</a:t>
                      </a:r>
                    </a:p>
                  </a:txBody>
                  <a:tcPr marL="9144" marR="9144" marT="9144" marB="9144" anchor="b" anchorCtr="1" horzOverflow="overflow">
                    <a:lnL>
                      <a:noFill/>
                    </a:lnL>
                    <a:lnR>
                      <a:noFill/>
                    </a:lnR>
                    <a:lnT>
                      <a:noFill/>
                    </a:lnT>
                    <a:lnB>
                      <a:noFill/>
                    </a:lnB>
                    <a:lnTlToBr>
                      <a:noFill/>
                    </a:lnTlToBr>
                    <a:lnBlToTr>
                      <a:noFill/>
                    </a:lnBlToTr>
                    <a:solidFill>
                      <a:srgbClr val="FFFF99"/>
                    </a:solidFill>
                  </a:tcPr>
                </a:tc>
                <a:extLst>
                  <a:ext uri="{0D108BD9-81ED-4DB2-BD59-A6C34878D82A}">
                    <a16:rowId xmlns:a16="http://schemas.microsoft.com/office/drawing/2014/main" val="3173770916"/>
                  </a:ext>
                </a:extLst>
              </a:tr>
              <a:tr h="111125">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45-50</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97.9</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98.3</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93.0</a:t>
                      </a:r>
                    </a:p>
                  </a:txBody>
                  <a:tcPr marL="9144" marR="9144" marT="9144" marB="9144" anchor="b" anchorCtr="1" horzOverflow="overflow">
                    <a:lnL>
                      <a:noFill/>
                    </a:lnL>
                    <a:lnR>
                      <a:noFill/>
                    </a:lnR>
                    <a:lnT>
                      <a:noFill/>
                    </a:lnT>
                    <a:lnB>
                      <a:noFill/>
                    </a:lnB>
                    <a:lnTlToBr>
                      <a:noFill/>
                    </a:lnTlToBr>
                    <a:lnBlToTr>
                      <a:noFill/>
                    </a:lnBlToTr>
                    <a:solidFill>
                      <a:srgbClr val="FFFF99"/>
                    </a:solid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97.23%</a:t>
                      </a:r>
                    </a:p>
                  </a:txBody>
                  <a:tcPr marL="9144" marR="9144" marT="9144" marB="9144" anchor="b" anchorCtr="1" horzOverflow="overflow">
                    <a:lnL>
                      <a:noFill/>
                    </a:lnL>
                    <a:lnR>
                      <a:noFill/>
                    </a:lnR>
                    <a:lnT>
                      <a:noFill/>
                    </a:lnT>
                    <a:lnB>
                      <a:noFill/>
                    </a:lnB>
                    <a:lnTlToBr>
                      <a:noFill/>
                    </a:lnTlToBr>
                    <a:lnBlToTr>
                      <a:noFill/>
                    </a:lnBlToTr>
                    <a:solidFill>
                      <a:srgbClr val="FFFF99"/>
                    </a:solidFill>
                  </a:tcPr>
                </a:tc>
                <a:extLst>
                  <a:ext uri="{0D108BD9-81ED-4DB2-BD59-A6C34878D82A}">
                    <a16:rowId xmlns:a16="http://schemas.microsoft.com/office/drawing/2014/main" val="2901271939"/>
                  </a:ext>
                </a:extLst>
              </a:tr>
              <a:tr h="190500">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50-60</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98.4</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96.0</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99.45%</a:t>
                      </a:r>
                    </a:p>
                  </a:txBody>
                  <a:tcPr marL="9144" marR="9144" marT="9144" marB="9144" anchor="b" anchorCtr="1"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635430712"/>
                  </a:ext>
                </a:extLst>
              </a:tr>
              <a:tr h="111125">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60-70</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98.5</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97.7</a:t>
                      </a:r>
                    </a:p>
                  </a:txBody>
                  <a:tcPr marL="9144" marR="9144" marT="9144" marB="9144" anchor="b" anchorCtr="1"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99.72%</a:t>
                      </a:r>
                    </a:p>
                  </a:txBody>
                  <a:tcPr marL="9144" marR="9144" marT="9144" marB="9144" anchor="b" anchorCtr="1"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225342285"/>
                  </a:ext>
                </a:extLst>
              </a:tr>
              <a:tr h="169863">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70-75</a:t>
                      </a:r>
                    </a:p>
                  </a:txBody>
                  <a:tcPr marL="9144" marR="9144" marT="9144" marB="9144" anchor="b" anchorCtr="1"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98.0</a:t>
                      </a:r>
                    </a:p>
                  </a:txBody>
                  <a:tcPr marL="9144" marR="9144" marT="9144" marB="9144" anchor="b" anchorCtr="1"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98.5</a:t>
                      </a:r>
                    </a:p>
                  </a:txBody>
                  <a:tcPr marL="9144" marR="9144" marT="9144" marB="9144" anchor="b" anchorCtr="1"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98.5</a:t>
                      </a:r>
                    </a:p>
                  </a:txBody>
                  <a:tcPr marL="9144" marR="9144" marT="9144" marB="9144" anchor="b" anchorCtr="1"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37931725" indent="-37474525"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342900" marR="0" lvl="0" indent="-342900" algn="r" defTabSz="914400" rtl="0" eaLnBrk="1" fontAlgn="b"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chemeClr val="tx1"/>
                          </a:solidFill>
                          <a:effectLst/>
                          <a:latin typeface="Arial" panose="020B0604020202020204" pitchFamily="34" charset="0"/>
                          <a:ea typeface="ＭＳ Ｐゴシック" panose="020B0600070205080204" pitchFamily="34" charset="-128"/>
                          <a:cs typeface="Arial" panose="020B0604020202020204" pitchFamily="34" charset="0"/>
                        </a:rPr>
                        <a:t>100.00%</a:t>
                      </a:r>
                    </a:p>
                  </a:txBody>
                  <a:tcPr marL="9144" marR="9144" marT="9144" marB="9144" anchor="b" anchorCtr="1"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53349092"/>
                  </a:ext>
                </a:extLst>
              </a:tr>
            </a:tbl>
          </a:graphicData>
        </a:graphic>
      </p:graphicFrame>
      <p:sp>
        <p:nvSpPr>
          <p:cNvPr id="57435" name="Text Box 872">
            <a:extLst>
              <a:ext uri="{FF2B5EF4-FFF2-40B4-BE49-F238E27FC236}">
                <a16:creationId xmlns:a16="http://schemas.microsoft.com/office/drawing/2014/main" id="{A4DA774D-619E-4663-8A00-AAEEFD4BE304}"/>
              </a:ext>
            </a:extLst>
          </p:cNvPr>
          <p:cNvSpPr txBox="1">
            <a:spLocks noChangeArrowheads="1"/>
          </p:cNvSpPr>
          <p:nvPr/>
        </p:nvSpPr>
        <p:spPr bwMode="auto">
          <a:xfrm>
            <a:off x="5956300" y="5440363"/>
            <a:ext cx="6731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fr-CH" altLang="en-US" sz="1200"/>
              <a:t>= IC</a:t>
            </a:r>
            <a:r>
              <a:rPr lang="fr-CH" altLang="en-US" sz="1200" baseline="-25000"/>
              <a:t>95%</a:t>
            </a:r>
            <a:endParaRPr lang="fr-FR" altLang="en-US" sz="1200" baseline="-25000"/>
          </a:p>
        </p:txBody>
      </p:sp>
      <p:sp>
        <p:nvSpPr>
          <p:cNvPr id="57436" name="Rectangle 873">
            <a:extLst>
              <a:ext uri="{FF2B5EF4-FFF2-40B4-BE49-F238E27FC236}">
                <a16:creationId xmlns:a16="http://schemas.microsoft.com/office/drawing/2014/main" id="{7E6FDCB5-A99F-4434-9720-CDCD0CE10059}"/>
              </a:ext>
            </a:extLst>
          </p:cNvPr>
          <p:cNvSpPr>
            <a:spLocks noChangeArrowheads="1"/>
          </p:cNvSpPr>
          <p:nvPr/>
        </p:nvSpPr>
        <p:spPr bwMode="auto">
          <a:xfrm>
            <a:off x="5638800" y="5516563"/>
            <a:ext cx="304800" cy="76200"/>
          </a:xfrm>
          <a:prstGeom prst="rect">
            <a:avLst/>
          </a:prstGeom>
          <a:solidFill>
            <a:srgbClr val="FFFF99"/>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pic>
        <p:nvPicPr>
          <p:cNvPr id="57437" name="Picture 884" descr="logoEPFL">
            <a:extLst>
              <a:ext uri="{FF2B5EF4-FFF2-40B4-BE49-F238E27FC236}">
                <a16:creationId xmlns:a16="http://schemas.microsoft.com/office/drawing/2014/main" id="{8BA0570F-A6FC-43B8-936C-FB72633F3F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5">
            <a:extLst>
              <a:ext uri="{FF2B5EF4-FFF2-40B4-BE49-F238E27FC236}">
                <a16:creationId xmlns:a16="http://schemas.microsoft.com/office/drawing/2014/main" id="{8596FD41-B77F-4660-909A-BD0D47AFA36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C8D8933-E660-4F97-8875-8C64B27BBF37}" type="slidenum">
              <a:rPr lang="fr-FR" altLang="en-US" sz="1400"/>
              <a:pPr eaLnBrk="1" hangingPunct="1"/>
              <a:t>28</a:t>
            </a:fld>
            <a:endParaRPr lang="fr-FR" altLang="en-US" sz="1400"/>
          </a:p>
        </p:txBody>
      </p:sp>
      <p:sp>
        <p:nvSpPr>
          <p:cNvPr id="59395" name="Rectangle 8">
            <a:extLst>
              <a:ext uri="{FF2B5EF4-FFF2-40B4-BE49-F238E27FC236}">
                <a16:creationId xmlns:a16="http://schemas.microsoft.com/office/drawing/2014/main" id="{11B80849-EF1D-485E-B44B-85096896DE0E}"/>
              </a:ext>
            </a:extLst>
          </p:cNvPr>
          <p:cNvSpPr>
            <a:spLocks noChangeArrowheads="1"/>
          </p:cNvSpPr>
          <p:nvPr/>
        </p:nvSpPr>
        <p:spPr bwMode="auto">
          <a:xfrm>
            <a:off x="1219200" y="1447800"/>
            <a:ext cx="754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US" altLang="en-US" sz="2000"/>
              <a:t>System stable and auto-regulated</a:t>
            </a:r>
          </a:p>
          <a:p>
            <a:pPr eaLnBrk="1" hangingPunct="1">
              <a:spcBef>
                <a:spcPct val="20000"/>
              </a:spcBef>
            </a:pPr>
            <a:endParaRPr lang="en-US" altLang="en-US" sz="1000"/>
          </a:p>
        </p:txBody>
      </p:sp>
      <p:grpSp>
        <p:nvGrpSpPr>
          <p:cNvPr id="59396" name="Group 4">
            <a:extLst>
              <a:ext uri="{FF2B5EF4-FFF2-40B4-BE49-F238E27FC236}">
                <a16:creationId xmlns:a16="http://schemas.microsoft.com/office/drawing/2014/main" id="{5CF05235-BF4E-4CF4-9F27-03BBFEA18541}"/>
              </a:ext>
            </a:extLst>
          </p:cNvPr>
          <p:cNvGrpSpPr>
            <a:grpSpLocks/>
          </p:cNvGrpSpPr>
          <p:nvPr/>
        </p:nvGrpSpPr>
        <p:grpSpPr bwMode="auto">
          <a:xfrm>
            <a:off x="0" y="0"/>
            <a:ext cx="1143000" cy="6858000"/>
            <a:chOff x="0" y="0"/>
            <a:chExt cx="720" cy="4320"/>
          </a:xfrm>
        </p:grpSpPr>
        <p:pic>
          <p:nvPicPr>
            <p:cNvPr id="59401" name="Picture 5" descr="CostaRica270509 006">
              <a:extLst>
                <a:ext uri="{FF2B5EF4-FFF2-40B4-BE49-F238E27FC236}">
                  <a16:creationId xmlns:a16="http://schemas.microsoft.com/office/drawing/2014/main" id="{13D2645F-5364-432C-B3B8-61671A6A58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2" name="Picture 7" descr="UFlogo">
              <a:extLst>
                <a:ext uri="{FF2B5EF4-FFF2-40B4-BE49-F238E27FC236}">
                  <a16:creationId xmlns:a16="http://schemas.microsoft.com/office/drawing/2014/main" id="{423DFB48-0F6A-4E52-9DCA-7ED472DA9B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9397" name="Rectangle 7">
            <a:extLst>
              <a:ext uri="{FF2B5EF4-FFF2-40B4-BE49-F238E27FC236}">
                <a16:creationId xmlns:a16="http://schemas.microsoft.com/office/drawing/2014/main" id="{7109B0C4-BEF3-4F6A-A091-88674A29368A}"/>
              </a:ext>
            </a:extLst>
          </p:cNvPr>
          <p:cNvSpPr>
            <a:spLocks noChangeArrowheads="1"/>
          </p:cNvSpPr>
          <p:nvPr/>
        </p:nvSpPr>
        <p:spPr bwMode="auto">
          <a:xfrm>
            <a:off x="1219200" y="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fr-CH" altLang="en-US" sz="3200" i="1">
                <a:solidFill>
                  <a:schemeClr val="tx2"/>
                </a:solidFill>
              </a:rPr>
              <a:t>1.4 Conclusions</a:t>
            </a:r>
            <a:endParaRPr lang="fr-FR" altLang="en-US" sz="3200" i="1">
              <a:solidFill>
                <a:schemeClr val="tx2"/>
              </a:solidFill>
            </a:endParaRPr>
          </a:p>
        </p:txBody>
      </p:sp>
      <p:pic>
        <p:nvPicPr>
          <p:cNvPr id="59398" name="Picture 16" descr="logoEPFL">
            <a:extLst>
              <a:ext uri="{FF2B5EF4-FFF2-40B4-BE49-F238E27FC236}">
                <a16:creationId xmlns:a16="http://schemas.microsoft.com/office/drawing/2014/main" id="{BF24C924-9172-42C2-B2E4-2432C91374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42" name="Rectangle 18">
            <a:extLst>
              <a:ext uri="{FF2B5EF4-FFF2-40B4-BE49-F238E27FC236}">
                <a16:creationId xmlns:a16="http://schemas.microsoft.com/office/drawing/2014/main" id="{A0C07C53-8C16-4475-AB8C-1A372AE1F41C}"/>
              </a:ext>
            </a:extLst>
          </p:cNvPr>
          <p:cNvSpPr>
            <a:spLocks noChangeArrowheads="1"/>
          </p:cNvSpPr>
          <p:nvPr/>
        </p:nvSpPr>
        <p:spPr bwMode="auto">
          <a:xfrm>
            <a:off x="1219200" y="1905000"/>
            <a:ext cx="7543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Small daily variation in flooding frequency and storage</a:t>
            </a:r>
          </a:p>
          <a:p>
            <a:pPr lvl="1" eaLnBrk="1" hangingPunct="1">
              <a:spcBef>
                <a:spcPct val="20000"/>
              </a:spcBef>
              <a:buFontTx/>
              <a:buChar char="–"/>
            </a:pPr>
            <a:r>
              <a:rPr lang="fr-CH" altLang="en-US" sz="1800"/>
              <a:t>Frequency and duration of the variation in flooded area is not a decisive factor for a vegetation type</a:t>
            </a:r>
          </a:p>
          <a:p>
            <a:pPr lvl="1" eaLnBrk="1" hangingPunct="1">
              <a:spcBef>
                <a:spcPct val="20000"/>
              </a:spcBef>
              <a:buFontTx/>
              <a:buChar char="–"/>
            </a:pPr>
            <a:r>
              <a:rPr lang="fr-CH" altLang="en-US" sz="1800"/>
              <a:t>Good water quality potential</a:t>
            </a:r>
          </a:p>
          <a:p>
            <a:pPr lvl="1" eaLnBrk="1" hangingPunct="1">
              <a:spcBef>
                <a:spcPct val="20000"/>
              </a:spcBef>
              <a:buFontTx/>
              <a:buChar char="–"/>
            </a:pPr>
            <a:endParaRPr lang="fr-CH" altLang="en-US" sz="1000"/>
          </a:p>
        </p:txBody>
      </p:sp>
      <p:sp>
        <p:nvSpPr>
          <p:cNvPr id="26643" name="Rectangle 19">
            <a:extLst>
              <a:ext uri="{FF2B5EF4-FFF2-40B4-BE49-F238E27FC236}">
                <a16:creationId xmlns:a16="http://schemas.microsoft.com/office/drawing/2014/main" id="{0FAAF171-06B9-467F-A4B4-9155F6067631}"/>
              </a:ext>
            </a:extLst>
          </p:cNvPr>
          <p:cNvSpPr>
            <a:spLocks noChangeArrowheads="1"/>
          </p:cNvSpPr>
          <p:nvPr/>
        </p:nvSpPr>
        <p:spPr bwMode="auto">
          <a:xfrm>
            <a:off x="1219200" y="3276600"/>
            <a:ext cx="7543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US" altLang="en-US" sz="2000"/>
              <a:t>Water balance can be improved</a:t>
            </a:r>
            <a:endParaRPr lang="fr-CH" altLang="en-US" sz="2000"/>
          </a:p>
          <a:p>
            <a:pPr lvl="1" eaLnBrk="1" hangingPunct="1">
              <a:spcBef>
                <a:spcPct val="20000"/>
              </a:spcBef>
              <a:buFontTx/>
              <a:buChar char="–"/>
            </a:pPr>
            <a:r>
              <a:rPr lang="fr-CH" altLang="en-US" sz="1800"/>
              <a:t>Driven by precipitation and the outflow</a:t>
            </a:r>
          </a:p>
          <a:p>
            <a:pPr lvl="1" eaLnBrk="1" hangingPunct="1">
              <a:spcBef>
                <a:spcPct val="20000"/>
              </a:spcBef>
              <a:buFontTx/>
              <a:buChar char="–"/>
            </a:pPr>
            <a:r>
              <a:rPr lang="fr-CH" altLang="en-US" sz="1800"/>
              <a:t>Additional parameters ? </a:t>
            </a:r>
          </a:p>
          <a:p>
            <a:pPr lvl="1" eaLnBrk="1" hangingPunct="1">
              <a:spcBef>
                <a:spcPct val="20000"/>
              </a:spcBef>
              <a:buFontTx/>
              <a:buChar char="–"/>
            </a:pPr>
            <a:r>
              <a:rPr lang="fr-CH" altLang="en-US" sz="1800"/>
              <a:t>Estimated runoff</a:t>
            </a:r>
          </a:p>
          <a:p>
            <a:pPr lvl="1" eaLnBrk="1" hangingPunct="1">
              <a:spcBef>
                <a:spcPct val="20000"/>
              </a:spcBef>
              <a:buFontTx/>
              <a:buChar char="–"/>
            </a:pPr>
            <a:endParaRPr lang="fr-FR"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642"/>
                                        </p:tgtEl>
                                        <p:attrNameLst>
                                          <p:attrName>style.visibility</p:attrName>
                                        </p:attrNameLst>
                                      </p:cBhvr>
                                      <p:to>
                                        <p:strVal val="visible"/>
                                      </p:to>
                                    </p:set>
                                    <p:anim calcmode="lin" valueType="num">
                                      <p:cBhvr additive="base">
                                        <p:cTn id="7" dur="500" fill="hold"/>
                                        <p:tgtEl>
                                          <p:spTgt spid="26642"/>
                                        </p:tgtEl>
                                        <p:attrNameLst>
                                          <p:attrName>ppt_x</p:attrName>
                                        </p:attrNameLst>
                                      </p:cBhvr>
                                      <p:tavLst>
                                        <p:tav tm="0">
                                          <p:val>
                                            <p:strVal val="#ppt_x"/>
                                          </p:val>
                                        </p:tav>
                                        <p:tav tm="100000">
                                          <p:val>
                                            <p:strVal val="#ppt_x"/>
                                          </p:val>
                                        </p:tav>
                                      </p:tavLst>
                                    </p:anim>
                                    <p:anim calcmode="lin" valueType="num">
                                      <p:cBhvr additive="base">
                                        <p:cTn id="8" dur="500" fill="hold"/>
                                        <p:tgtEl>
                                          <p:spTgt spid="2664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643"/>
                                        </p:tgtEl>
                                        <p:attrNameLst>
                                          <p:attrName>style.visibility</p:attrName>
                                        </p:attrNameLst>
                                      </p:cBhvr>
                                      <p:to>
                                        <p:strVal val="visible"/>
                                      </p:to>
                                    </p:set>
                                    <p:anim calcmode="lin" valueType="num">
                                      <p:cBhvr additive="base">
                                        <p:cTn id="13" dur="500" fill="hold"/>
                                        <p:tgtEl>
                                          <p:spTgt spid="26643"/>
                                        </p:tgtEl>
                                        <p:attrNameLst>
                                          <p:attrName>ppt_x</p:attrName>
                                        </p:attrNameLst>
                                      </p:cBhvr>
                                      <p:tavLst>
                                        <p:tav tm="0">
                                          <p:val>
                                            <p:strVal val="#ppt_x"/>
                                          </p:val>
                                        </p:tav>
                                        <p:tav tm="100000">
                                          <p:val>
                                            <p:strVal val="#ppt_x"/>
                                          </p:val>
                                        </p:tav>
                                      </p:tavLst>
                                    </p:anim>
                                    <p:anim calcmode="lin" valueType="num">
                                      <p:cBhvr additive="base">
                                        <p:cTn id="14" dur="500" fill="hold"/>
                                        <p:tgtEl>
                                          <p:spTgt spid="266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42" grpId="0"/>
      <p:bldP spid="2664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a:extLst>
              <a:ext uri="{FF2B5EF4-FFF2-40B4-BE49-F238E27FC236}">
                <a16:creationId xmlns:a16="http://schemas.microsoft.com/office/drawing/2014/main" id="{8A72063E-70F7-4B8C-B232-0F38EB57470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05CBBFD-7900-4E6D-82D0-AC10952DFABF}" type="slidenum">
              <a:rPr lang="fr-FR" altLang="en-US" sz="1400"/>
              <a:pPr eaLnBrk="1" hangingPunct="1"/>
              <a:t>29</a:t>
            </a:fld>
            <a:endParaRPr lang="fr-FR" altLang="en-US" sz="1400"/>
          </a:p>
        </p:txBody>
      </p:sp>
      <p:sp>
        <p:nvSpPr>
          <p:cNvPr id="60419" name="Rectangle 2">
            <a:extLst>
              <a:ext uri="{FF2B5EF4-FFF2-40B4-BE49-F238E27FC236}">
                <a16:creationId xmlns:a16="http://schemas.microsoft.com/office/drawing/2014/main" id="{B223A0A0-9790-482A-A67E-891364F574BF}"/>
              </a:ext>
            </a:extLst>
          </p:cNvPr>
          <p:cNvSpPr>
            <a:spLocks noGrp="1" noChangeArrowheads="1"/>
          </p:cNvSpPr>
          <p:nvPr>
            <p:ph type="title"/>
          </p:nvPr>
        </p:nvSpPr>
        <p:spPr>
          <a:xfrm>
            <a:off x="1295400" y="2057400"/>
            <a:ext cx="7543800" cy="1143000"/>
          </a:xfrm>
        </p:spPr>
        <p:txBody>
          <a:bodyPr/>
          <a:lstStyle/>
          <a:p>
            <a:pPr eaLnBrk="1" hangingPunct="1"/>
            <a:r>
              <a:rPr lang="fr-CH" altLang="en-US" sz="4000" i="1">
                <a:ea typeface="ＭＳ Ｐゴシック" panose="020B0600070205080204" pitchFamily="34" charset="-128"/>
              </a:rPr>
              <a:t>Part 2: </a:t>
            </a:r>
            <a:r>
              <a:rPr lang="en-GB" altLang="en-US" sz="4000" i="1">
                <a:ea typeface="ＭＳ Ｐゴシック" panose="020B0600070205080204" pitchFamily="34" charset="-128"/>
              </a:rPr>
              <a:t>Multi-Tracer Field Study</a:t>
            </a:r>
            <a:endParaRPr lang="fr-FR" altLang="en-US" sz="4000" i="1">
              <a:ea typeface="ＭＳ Ｐゴシック" panose="020B0600070205080204" pitchFamily="34" charset="-128"/>
            </a:endParaRPr>
          </a:p>
        </p:txBody>
      </p:sp>
      <p:grpSp>
        <p:nvGrpSpPr>
          <p:cNvPr id="60420" name="Group 3">
            <a:extLst>
              <a:ext uri="{FF2B5EF4-FFF2-40B4-BE49-F238E27FC236}">
                <a16:creationId xmlns:a16="http://schemas.microsoft.com/office/drawing/2014/main" id="{4DE0B0CB-CDB0-417E-A286-98E96D83B093}"/>
              </a:ext>
            </a:extLst>
          </p:cNvPr>
          <p:cNvGrpSpPr>
            <a:grpSpLocks/>
          </p:cNvGrpSpPr>
          <p:nvPr/>
        </p:nvGrpSpPr>
        <p:grpSpPr bwMode="auto">
          <a:xfrm>
            <a:off x="0" y="0"/>
            <a:ext cx="1143000" cy="6858000"/>
            <a:chOff x="0" y="0"/>
            <a:chExt cx="720" cy="4320"/>
          </a:xfrm>
        </p:grpSpPr>
        <p:pic>
          <p:nvPicPr>
            <p:cNvPr id="60422" name="Picture 4" descr="CostaRica270509 006">
              <a:extLst>
                <a:ext uri="{FF2B5EF4-FFF2-40B4-BE49-F238E27FC236}">
                  <a16:creationId xmlns:a16="http://schemas.microsoft.com/office/drawing/2014/main" id="{56EDF114-C6C2-4D7C-9006-D59352BD9A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3" name="Picture 7" descr="UFlogo">
              <a:extLst>
                <a:ext uri="{FF2B5EF4-FFF2-40B4-BE49-F238E27FC236}">
                  <a16:creationId xmlns:a16="http://schemas.microsoft.com/office/drawing/2014/main" id="{7963D348-4FC5-463C-891E-4BD02D23EC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0421" name="Picture 6" descr="logoEPFL">
            <a:extLst>
              <a:ext uri="{FF2B5EF4-FFF2-40B4-BE49-F238E27FC236}">
                <a16:creationId xmlns:a16="http://schemas.microsoft.com/office/drawing/2014/main" id="{796032AA-797D-445A-B26E-73D8DB1EBD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5">
            <a:extLst>
              <a:ext uri="{FF2B5EF4-FFF2-40B4-BE49-F238E27FC236}">
                <a16:creationId xmlns:a16="http://schemas.microsoft.com/office/drawing/2014/main" id="{DB2CA16C-7E4F-4B53-A31D-EBDFA92E4CF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671AF33-7DA8-4FF1-B436-9ECC32AF1221}" type="slidenum">
              <a:rPr lang="fr-FR" altLang="en-US" sz="1400"/>
              <a:pPr eaLnBrk="1" hangingPunct="1"/>
              <a:t>30</a:t>
            </a:fld>
            <a:endParaRPr lang="fr-FR" altLang="en-US" sz="1400"/>
          </a:p>
        </p:txBody>
      </p:sp>
      <p:sp>
        <p:nvSpPr>
          <p:cNvPr id="61443" name="Rectangle 2">
            <a:extLst>
              <a:ext uri="{FF2B5EF4-FFF2-40B4-BE49-F238E27FC236}">
                <a16:creationId xmlns:a16="http://schemas.microsoft.com/office/drawing/2014/main" id="{71A4CEC4-D03C-4A21-A18F-D2EC08E58684}"/>
              </a:ext>
            </a:extLst>
          </p:cNvPr>
          <p:cNvSpPr>
            <a:spLocks noChangeArrowheads="1"/>
          </p:cNvSpPr>
          <p:nvPr/>
        </p:nvSpPr>
        <p:spPr bwMode="auto">
          <a:xfrm>
            <a:off x="1219200" y="1447800"/>
            <a:ext cx="7239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Wetland: natural potential of the water to remove pollutant and improve water quality</a:t>
            </a:r>
            <a:endParaRPr lang="fr-FR" altLang="en-US" sz="2000"/>
          </a:p>
        </p:txBody>
      </p:sp>
      <p:grpSp>
        <p:nvGrpSpPr>
          <p:cNvPr id="61444" name="Group 3">
            <a:extLst>
              <a:ext uri="{FF2B5EF4-FFF2-40B4-BE49-F238E27FC236}">
                <a16:creationId xmlns:a16="http://schemas.microsoft.com/office/drawing/2014/main" id="{9C42B7E9-173A-40E1-80AE-07B089F0EF8D}"/>
              </a:ext>
            </a:extLst>
          </p:cNvPr>
          <p:cNvGrpSpPr>
            <a:grpSpLocks/>
          </p:cNvGrpSpPr>
          <p:nvPr/>
        </p:nvGrpSpPr>
        <p:grpSpPr bwMode="auto">
          <a:xfrm>
            <a:off x="0" y="0"/>
            <a:ext cx="1143000" cy="6858000"/>
            <a:chOff x="0" y="0"/>
            <a:chExt cx="720" cy="4320"/>
          </a:xfrm>
        </p:grpSpPr>
        <p:pic>
          <p:nvPicPr>
            <p:cNvPr id="61448" name="Picture 4" descr="CostaRica270509 006">
              <a:extLst>
                <a:ext uri="{FF2B5EF4-FFF2-40B4-BE49-F238E27FC236}">
                  <a16:creationId xmlns:a16="http://schemas.microsoft.com/office/drawing/2014/main" id="{493AC0A2-F72F-4C74-8F5C-6B30ECF9D4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9" name="Picture 7" descr="UFlogo">
              <a:extLst>
                <a:ext uri="{FF2B5EF4-FFF2-40B4-BE49-F238E27FC236}">
                  <a16:creationId xmlns:a16="http://schemas.microsoft.com/office/drawing/2014/main" id="{7CA59AF2-0901-4EA2-978C-D3E24EB12D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45" name="Rectangle 6">
            <a:extLst>
              <a:ext uri="{FF2B5EF4-FFF2-40B4-BE49-F238E27FC236}">
                <a16:creationId xmlns:a16="http://schemas.microsoft.com/office/drawing/2014/main" id="{6570E864-577E-4E70-9FE4-3124585A80C2}"/>
              </a:ext>
            </a:extLst>
          </p:cNvPr>
          <p:cNvSpPr>
            <a:spLocks noChangeArrowheads="1"/>
          </p:cNvSpPr>
          <p:nvPr/>
        </p:nvSpPr>
        <p:spPr bwMode="auto">
          <a:xfrm>
            <a:off x="1219200" y="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fr-CH" altLang="en-US" sz="3200" i="1">
                <a:solidFill>
                  <a:schemeClr val="tx2"/>
                </a:solidFill>
              </a:rPr>
              <a:t>2.1 Introduction and objectives </a:t>
            </a:r>
            <a:endParaRPr lang="fr-FR" altLang="en-US" sz="3200" i="1">
              <a:solidFill>
                <a:schemeClr val="tx2"/>
              </a:solidFill>
            </a:endParaRPr>
          </a:p>
        </p:txBody>
      </p:sp>
      <p:pic>
        <p:nvPicPr>
          <p:cNvPr id="61446" name="Picture 11" descr="logoEPFL">
            <a:extLst>
              <a:ext uri="{FF2B5EF4-FFF2-40B4-BE49-F238E27FC236}">
                <a16:creationId xmlns:a16="http://schemas.microsoft.com/office/drawing/2014/main" id="{54AADB2B-F3E2-4AED-94AF-EE61912F97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45" name="Rectangle 13">
            <a:extLst>
              <a:ext uri="{FF2B5EF4-FFF2-40B4-BE49-F238E27FC236}">
                <a16:creationId xmlns:a16="http://schemas.microsoft.com/office/drawing/2014/main" id="{51419550-6882-46B5-B97F-5F2D865E473A}"/>
              </a:ext>
            </a:extLst>
          </p:cNvPr>
          <p:cNvSpPr>
            <a:spLocks noChangeArrowheads="1"/>
          </p:cNvSpPr>
          <p:nvPr/>
        </p:nvSpPr>
        <p:spPr bwMode="auto">
          <a:xfrm>
            <a:off x="1143000" y="2209800"/>
            <a:ext cx="7239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Multi-tracer study:</a:t>
            </a:r>
          </a:p>
          <a:p>
            <a:pPr lvl="1" eaLnBrk="1" hangingPunct="1">
              <a:spcBef>
                <a:spcPct val="20000"/>
              </a:spcBef>
            </a:pPr>
            <a:r>
              <a:rPr lang="en-GB" altLang="en-US" sz="1800"/>
              <a:t>1. To explore the hydraulic characteristics of the wetland (velocities, pathways, residence time distribution and water mixing);</a:t>
            </a:r>
          </a:p>
          <a:p>
            <a:pPr lvl="1" eaLnBrk="1" hangingPunct="1">
              <a:spcBef>
                <a:spcPct val="20000"/>
              </a:spcBef>
            </a:pPr>
            <a:r>
              <a:rPr lang="en-GB" altLang="en-US" sz="1800"/>
              <a:t>2. To assess the feasibility of using Sulfure Hexafluoride as a surface tracer compared to bromide under humid tropical and slow flow conditions.</a:t>
            </a:r>
            <a:endParaRPr lang="fr-FR"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5245"/>
                                        </p:tgtEl>
                                        <p:attrNameLst>
                                          <p:attrName>style.visibility</p:attrName>
                                        </p:attrNameLst>
                                      </p:cBhvr>
                                      <p:to>
                                        <p:strVal val="visible"/>
                                      </p:to>
                                    </p:set>
                                    <p:anim calcmode="lin" valueType="num">
                                      <p:cBhvr additive="base">
                                        <p:cTn id="7" dur="500" fill="hold"/>
                                        <p:tgtEl>
                                          <p:spTgt spid="95245"/>
                                        </p:tgtEl>
                                        <p:attrNameLst>
                                          <p:attrName>ppt_x</p:attrName>
                                        </p:attrNameLst>
                                      </p:cBhvr>
                                      <p:tavLst>
                                        <p:tav tm="0">
                                          <p:val>
                                            <p:strVal val="#ppt_x"/>
                                          </p:val>
                                        </p:tav>
                                        <p:tav tm="100000">
                                          <p:val>
                                            <p:strVal val="#ppt_x"/>
                                          </p:val>
                                        </p:tav>
                                      </p:tavLst>
                                    </p:anim>
                                    <p:anim calcmode="lin" valueType="num">
                                      <p:cBhvr additive="base">
                                        <p:cTn id="8" dur="500" fill="hold"/>
                                        <p:tgtEl>
                                          <p:spTgt spid="952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4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a:extLst>
              <a:ext uri="{FF2B5EF4-FFF2-40B4-BE49-F238E27FC236}">
                <a16:creationId xmlns:a16="http://schemas.microsoft.com/office/drawing/2014/main" id="{CC742F7A-A137-40F8-899F-DEF63CF263F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A639DA0-1736-43E9-9E7A-49CEA2768B5D}" type="slidenum">
              <a:rPr lang="fr-FR" altLang="en-US" sz="1400"/>
              <a:pPr eaLnBrk="1" hangingPunct="1"/>
              <a:t>31</a:t>
            </a:fld>
            <a:endParaRPr lang="fr-FR" altLang="en-US" sz="1400"/>
          </a:p>
        </p:txBody>
      </p:sp>
      <p:sp>
        <p:nvSpPr>
          <p:cNvPr id="62467" name="Rectangle 2">
            <a:extLst>
              <a:ext uri="{FF2B5EF4-FFF2-40B4-BE49-F238E27FC236}">
                <a16:creationId xmlns:a16="http://schemas.microsoft.com/office/drawing/2014/main" id="{22BA9F4B-D8F8-4CE0-87E5-6794DBAB09A6}"/>
              </a:ext>
            </a:extLst>
          </p:cNvPr>
          <p:cNvSpPr>
            <a:spLocks noGrp="1" noChangeArrowheads="1"/>
          </p:cNvSpPr>
          <p:nvPr>
            <p:ph type="title"/>
          </p:nvPr>
        </p:nvSpPr>
        <p:spPr>
          <a:xfrm>
            <a:off x="1295400" y="2057400"/>
            <a:ext cx="7543800" cy="1143000"/>
          </a:xfrm>
        </p:spPr>
        <p:txBody>
          <a:bodyPr/>
          <a:lstStyle/>
          <a:p>
            <a:pPr eaLnBrk="1" hangingPunct="1"/>
            <a:r>
              <a:rPr lang="fr-CH" altLang="en-US" sz="4000" i="1">
                <a:ea typeface="ＭＳ Ｐゴシック" panose="020B0600070205080204" pitchFamily="34" charset="-128"/>
              </a:rPr>
              <a:t>2.2 Material and Methods</a:t>
            </a:r>
            <a:endParaRPr lang="fr-FR" altLang="en-US" sz="4000" i="1">
              <a:ea typeface="ＭＳ Ｐゴシック" panose="020B0600070205080204" pitchFamily="34" charset="-128"/>
            </a:endParaRPr>
          </a:p>
        </p:txBody>
      </p:sp>
      <p:grpSp>
        <p:nvGrpSpPr>
          <p:cNvPr id="62468" name="Group 3">
            <a:extLst>
              <a:ext uri="{FF2B5EF4-FFF2-40B4-BE49-F238E27FC236}">
                <a16:creationId xmlns:a16="http://schemas.microsoft.com/office/drawing/2014/main" id="{70F4CC09-E8C4-409D-B3A3-5B01E5DA2215}"/>
              </a:ext>
            </a:extLst>
          </p:cNvPr>
          <p:cNvGrpSpPr>
            <a:grpSpLocks/>
          </p:cNvGrpSpPr>
          <p:nvPr/>
        </p:nvGrpSpPr>
        <p:grpSpPr bwMode="auto">
          <a:xfrm>
            <a:off x="0" y="0"/>
            <a:ext cx="1143000" cy="6858000"/>
            <a:chOff x="0" y="0"/>
            <a:chExt cx="720" cy="4320"/>
          </a:xfrm>
        </p:grpSpPr>
        <p:pic>
          <p:nvPicPr>
            <p:cNvPr id="62470" name="Picture 4" descr="CostaRica270509 006">
              <a:extLst>
                <a:ext uri="{FF2B5EF4-FFF2-40B4-BE49-F238E27FC236}">
                  <a16:creationId xmlns:a16="http://schemas.microsoft.com/office/drawing/2014/main" id="{450D30AB-31EC-4353-88BF-0C75073FB1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1" name="Picture 7" descr="UFlogo">
              <a:extLst>
                <a:ext uri="{FF2B5EF4-FFF2-40B4-BE49-F238E27FC236}">
                  <a16:creationId xmlns:a16="http://schemas.microsoft.com/office/drawing/2014/main" id="{63BA8B2B-6DCA-4076-A357-77167343FB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2469" name="Picture 6" descr="logoEPFL">
            <a:extLst>
              <a:ext uri="{FF2B5EF4-FFF2-40B4-BE49-F238E27FC236}">
                <a16:creationId xmlns:a16="http://schemas.microsoft.com/office/drawing/2014/main" id="{5280C6DC-D8A3-47EE-BBD5-3033E7AAA3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5">
            <a:extLst>
              <a:ext uri="{FF2B5EF4-FFF2-40B4-BE49-F238E27FC236}">
                <a16:creationId xmlns:a16="http://schemas.microsoft.com/office/drawing/2014/main" id="{A10D2CB2-5616-4CF1-B4FE-8D1BEEF16BE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D15DA4E-5F77-4F77-9F5F-669A7D611165}" type="slidenum">
              <a:rPr lang="fr-FR" altLang="en-US" sz="1400"/>
              <a:pPr eaLnBrk="1" hangingPunct="1"/>
              <a:t>32</a:t>
            </a:fld>
            <a:endParaRPr lang="fr-FR" altLang="en-US" sz="1400"/>
          </a:p>
        </p:txBody>
      </p:sp>
      <p:pic>
        <p:nvPicPr>
          <p:cNvPr id="63491" name="Picture 13" descr="Sampling Location">
            <a:extLst>
              <a:ext uri="{FF2B5EF4-FFF2-40B4-BE49-F238E27FC236}">
                <a16:creationId xmlns:a16="http://schemas.microsoft.com/office/drawing/2014/main" id="{A5BF821F-CFD0-4125-AAF1-C0CFC9F9AF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076" t="2312" r="16234" b="36412"/>
          <a:stretch>
            <a:fillRect/>
          </a:stretch>
        </p:blipFill>
        <p:spPr bwMode="auto">
          <a:xfrm>
            <a:off x="5351463" y="914400"/>
            <a:ext cx="37274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Rectangle 2">
            <a:extLst>
              <a:ext uri="{FF2B5EF4-FFF2-40B4-BE49-F238E27FC236}">
                <a16:creationId xmlns:a16="http://schemas.microsoft.com/office/drawing/2014/main" id="{6EF6E6C4-A2F9-45B0-AD96-ACEB1E596E31}"/>
              </a:ext>
            </a:extLst>
          </p:cNvPr>
          <p:cNvSpPr>
            <a:spLocks noChangeArrowheads="1"/>
          </p:cNvSpPr>
          <p:nvPr/>
        </p:nvSpPr>
        <p:spPr bwMode="auto">
          <a:xfrm>
            <a:off x="1219200" y="1524000"/>
            <a:ext cx="4114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GB" altLang="en-US" sz="2000"/>
              <a:t>Field work in 2008:</a:t>
            </a:r>
          </a:p>
          <a:p>
            <a:pPr lvl="1" eaLnBrk="1" hangingPunct="1">
              <a:spcBef>
                <a:spcPct val="20000"/>
              </a:spcBef>
              <a:buFontTx/>
              <a:buChar char="–"/>
            </a:pPr>
            <a:r>
              <a:rPr lang="en-GB" altLang="en-US" sz="1800"/>
              <a:t>Tracer preparation in the field</a:t>
            </a:r>
          </a:p>
          <a:p>
            <a:pPr lvl="1" eaLnBrk="1" hangingPunct="1">
              <a:spcBef>
                <a:spcPct val="20000"/>
              </a:spcBef>
              <a:buFontTx/>
              <a:buChar char="–"/>
            </a:pPr>
            <a:r>
              <a:rPr lang="en-GB" altLang="en-US" sz="1800"/>
              <a:t>Reference buckets at each site</a:t>
            </a:r>
          </a:p>
          <a:p>
            <a:pPr lvl="1" eaLnBrk="1" hangingPunct="1">
              <a:spcBef>
                <a:spcPct val="20000"/>
              </a:spcBef>
              <a:buFontTx/>
              <a:buChar char="–"/>
            </a:pPr>
            <a:r>
              <a:rPr lang="en-GB" altLang="en-US" sz="1800"/>
              <a:t>Injection from opposite branches</a:t>
            </a:r>
          </a:p>
          <a:p>
            <a:pPr lvl="1" eaLnBrk="1" hangingPunct="1">
              <a:spcBef>
                <a:spcPct val="20000"/>
              </a:spcBef>
              <a:buFontTx/>
              <a:buChar char="–"/>
            </a:pPr>
            <a:r>
              <a:rPr lang="en-GB" altLang="en-US" sz="1800"/>
              <a:t>Daily sampling (18 sites, 3 weeks)</a:t>
            </a:r>
          </a:p>
          <a:p>
            <a:pPr eaLnBrk="1" hangingPunct="1">
              <a:spcBef>
                <a:spcPct val="20000"/>
              </a:spcBef>
            </a:pPr>
            <a:endParaRPr lang="fr-FR" altLang="en-US" sz="2000"/>
          </a:p>
        </p:txBody>
      </p:sp>
      <p:grpSp>
        <p:nvGrpSpPr>
          <p:cNvPr id="63493" name="Group 3">
            <a:extLst>
              <a:ext uri="{FF2B5EF4-FFF2-40B4-BE49-F238E27FC236}">
                <a16:creationId xmlns:a16="http://schemas.microsoft.com/office/drawing/2014/main" id="{450B0538-7070-4394-9F39-C9AEE6713784}"/>
              </a:ext>
            </a:extLst>
          </p:cNvPr>
          <p:cNvGrpSpPr>
            <a:grpSpLocks/>
          </p:cNvGrpSpPr>
          <p:nvPr/>
        </p:nvGrpSpPr>
        <p:grpSpPr bwMode="auto">
          <a:xfrm>
            <a:off x="0" y="0"/>
            <a:ext cx="1143000" cy="6858000"/>
            <a:chOff x="0" y="0"/>
            <a:chExt cx="720" cy="4320"/>
          </a:xfrm>
        </p:grpSpPr>
        <p:pic>
          <p:nvPicPr>
            <p:cNvPr id="63501" name="Picture 4" descr="CostaRica270509 006">
              <a:extLst>
                <a:ext uri="{FF2B5EF4-FFF2-40B4-BE49-F238E27FC236}">
                  <a16:creationId xmlns:a16="http://schemas.microsoft.com/office/drawing/2014/main" id="{6E2A2C4E-94D2-4546-AFC2-8F24F75A28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02" name="Picture 7" descr="UFlogo">
              <a:extLst>
                <a:ext uri="{FF2B5EF4-FFF2-40B4-BE49-F238E27FC236}">
                  <a16:creationId xmlns:a16="http://schemas.microsoft.com/office/drawing/2014/main" id="{8C432DB5-0E7C-47BC-A44E-A67B86CA71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3494" name="Rectangle 6">
            <a:extLst>
              <a:ext uri="{FF2B5EF4-FFF2-40B4-BE49-F238E27FC236}">
                <a16:creationId xmlns:a16="http://schemas.microsoft.com/office/drawing/2014/main" id="{AF0DEB05-2098-4C85-AF5A-A5535262457E}"/>
              </a:ext>
            </a:extLst>
          </p:cNvPr>
          <p:cNvSpPr>
            <a:spLocks noChangeArrowheads="1"/>
          </p:cNvSpPr>
          <p:nvPr/>
        </p:nvSpPr>
        <p:spPr bwMode="auto">
          <a:xfrm>
            <a:off x="1219200" y="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fr-CH" altLang="en-US" sz="3200" i="1">
                <a:solidFill>
                  <a:schemeClr val="tx2"/>
                </a:solidFill>
              </a:rPr>
              <a:t>2.2.1 Preparation, injection and sampling </a:t>
            </a:r>
            <a:endParaRPr lang="fr-FR" altLang="en-US" sz="3200" i="1">
              <a:solidFill>
                <a:schemeClr val="tx2"/>
              </a:solidFill>
            </a:endParaRPr>
          </a:p>
        </p:txBody>
      </p:sp>
      <p:pic>
        <p:nvPicPr>
          <p:cNvPr id="63495" name="Picture 11" descr="logoEPFL">
            <a:extLst>
              <a:ext uri="{FF2B5EF4-FFF2-40B4-BE49-F238E27FC236}">
                <a16:creationId xmlns:a16="http://schemas.microsoft.com/office/drawing/2014/main" id="{25F358F5-1F47-4685-83DA-E191E9C84F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6" name="Picture 9">
            <a:extLst>
              <a:ext uri="{FF2B5EF4-FFF2-40B4-BE49-F238E27FC236}">
                <a16:creationId xmlns:a16="http://schemas.microsoft.com/office/drawing/2014/main" id="{F6D128D8-F5C8-48F9-9A2E-E6B50569D5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2738" y="4379913"/>
            <a:ext cx="3370262" cy="247808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3497" name="Picture 10" descr="samples">
            <a:extLst>
              <a:ext uri="{FF2B5EF4-FFF2-40B4-BE49-F238E27FC236}">
                <a16:creationId xmlns:a16="http://schemas.microsoft.com/office/drawing/2014/main" id="{C975F15E-5517-4417-8242-167810CC64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40550" y="5257800"/>
            <a:ext cx="22034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8" name="Picture 16" descr="Sampling Location">
            <a:extLst>
              <a:ext uri="{FF2B5EF4-FFF2-40B4-BE49-F238E27FC236}">
                <a16:creationId xmlns:a16="http://schemas.microsoft.com/office/drawing/2014/main" id="{AB1CA863-4632-41F5-8A2C-6260A69295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02" t="87178" r="31081" b="2849"/>
          <a:stretch>
            <a:fillRect/>
          </a:stretch>
        </p:blipFill>
        <p:spPr bwMode="auto">
          <a:xfrm>
            <a:off x="5334000" y="4572000"/>
            <a:ext cx="3733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9" name="Picture 17" descr="Sampling Location">
            <a:extLst>
              <a:ext uri="{FF2B5EF4-FFF2-40B4-BE49-F238E27FC236}">
                <a16:creationId xmlns:a16="http://schemas.microsoft.com/office/drawing/2014/main" id="{6A40AAA6-EA90-4A07-9247-073E8B5829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4324" t="92743"/>
          <a:stretch>
            <a:fillRect/>
          </a:stretch>
        </p:blipFill>
        <p:spPr bwMode="auto">
          <a:xfrm>
            <a:off x="7391400" y="4800600"/>
            <a:ext cx="1752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00" name="Picture 14">
            <a:extLst>
              <a:ext uri="{FF2B5EF4-FFF2-40B4-BE49-F238E27FC236}">
                <a16:creationId xmlns:a16="http://schemas.microsoft.com/office/drawing/2014/main" id="{77EC7D19-E059-4B34-B192-35E33B50BFA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3000" y="5105400"/>
            <a:ext cx="2336800" cy="17526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AA718307-60A9-4BD8-9D9F-735D288B5C0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57B4D8A-545B-4CF5-97DC-39378178D614}" type="slidenum">
              <a:rPr lang="fr-FR" altLang="en-US" sz="1400"/>
              <a:pPr eaLnBrk="1" hangingPunct="1"/>
              <a:t>33</a:t>
            </a:fld>
            <a:endParaRPr lang="fr-FR" altLang="en-US" sz="1400"/>
          </a:p>
        </p:txBody>
      </p:sp>
      <p:sp>
        <p:nvSpPr>
          <p:cNvPr id="64515" name="Rectangle 2">
            <a:extLst>
              <a:ext uri="{FF2B5EF4-FFF2-40B4-BE49-F238E27FC236}">
                <a16:creationId xmlns:a16="http://schemas.microsoft.com/office/drawing/2014/main" id="{1E757F6D-87EC-457D-AC11-FFBB1BA8E739}"/>
              </a:ext>
            </a:extLst>
          </p:cNvPr>
          <p:cNvSpPr>
            <a:spLocks noChangeArrowheads="1"/>
          </p:cNvSpPr>
          <p:nvPr/>
        </p:nvSpPr>
        <p:spPr bwMode="auto">
          <a:xfrm>
            <a:off x="1219200" y="1447800"/>
            <a:ext cx="75438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20000"/>
              </a:spcBef>
              <a:buFontTx/>
              <a:buChar char="–"/>
            </a:pPr>
            <a:endParaRPr lang="en-US" altLang="en-US" sz="1800"/>
          </a:p>
        </p:txBody>
      </p:sp>
      <p:grpSp>
        <p:nvGrpSpPr>
          <p:cNvPr id="64516" name="Group 3">
            <a:extLst>
              <a:ext uri="{FF2B5EF4-FFF2-40B4-BE49-F238E27FC236}">
                <a16:creationId xmlns:a16="http://schemas.microsoft.com/office/drawing/2014/main" id="{69EC2131-7EE1-49BB-8C1F-EA1A5C5152AA}"/>
              </a:ext>
            </a:extLst>
          </p:cNvPr>
          <p:cNvGrpSpPr>
            <a:grpSpLocks/>
          </p:cNvGrpSpPr>
          <p:nvPr/>
        </p:nvGrpSpPr>
        <p:grpSpPr bwMode="auto">
          <a:xfrm>
            <a:off x="0" y="0"/>
            <a:ext cx="1143000" cy="6858000"/>
            <a:chOff x="0" y="0"/>
            <a:chExt cx="720" cy="4320"/>
          </a:xfrm>
        </p:grpSpPr>
        <p:pic>
          <p:nvPicPr>
            <p:cNvPr id="64523" name="Picture 4" descr="CostaRica270509 006">
              <a:extLst>
                <a:ext uri="{FF2B5EF4-FFF2-40B4-BE49-F238E27FC236}">
                  <a16:creationId xmlns:a16="http://schemas.microsoft.com/office/drawing/2014/main" id="{E7C8DAA2-E3D6-4875-8BCC-2414DB53ED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4" name="Picture 7" descr="UFlogo">
              <a:extLst>
                <a:ext uri="{FF2B5EF4-FFF2-40B4-BE49-F238E27FC236}">
                  <a16:creationId xmlns:a16="http://schemas.microsoft.com/office/drawing/2014/main" id="{C8C0B061-E415-4342-9C1B-462FF49478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4517" name="Rectangle 6">
            <a:extLst>
              <a:ext uri="{FF2B5EF4-FFF2-40B4-BE49-F238E27FC236}">
                <a16:creationId xmlns:a16="http://schemas.microsoft.com/office/drawing/2014/main" id="{B96C78E8-4263-437C-949A-58094AC8489C}"/>
              </a:ext>
            </a:extLst>
          </p:cNvPr>
          <p:cNvSpPr>
            <a:spLocks noChangeArrowheads="1"/>
          </p:cNvSpPr>
          <p:nvPr/>
        </p:nvSpPr>
        <p:spPr bwMode="auto">
          <a:xfrm>
            <a:off x="1219200" y="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fr-CH" altLang="en-US" sz="3200" i="1">
                <a:solidFill>
                  <a:schemeClr val="tx2"/>
                </a:solidFill>
              </a:rPr>
              <a:t>2.2.2 Sample analysis: </a:t>
            </a:r>
            <a:r>
              <a:rPr lang="fr-CH" altLang="en-US" sz="3200" i="1">
                <a:solidFill>
                  <a:schemeClr val="tx2"/>
                </a:solidFill>
                <a:sym typeface="Wingdings" panose="05000000000000000000" pitchFamily="2" charset="2"/>
              </a:rPr>
              <a:t>SF</a:t>
            </a:r>
            <a:r>
              <a:rPr lang="fr-CH" altLang="en-US" sz="3200" i="1" baseline="-25000">
                <a:solidFill>
                  <a:schemeClr val="tx2"/>
                </a:solidFill>
                <a:sym typeface="Wingdings" panose="05000000000000000000" pitchFamily="2" charset="2"/>
              </a:rPr>
              <a:t>6</a:t>
            </a:r>
            <a:endParaRPr lang="fr-FR" altLang="en-US" sz="3200" i="1" baseline="-25000">
              <a:solidFill>
                <a:schemeClr val="tx2"/>
              </a:solidFill>
              <a:sym typeface="Wingdings" panose="05000000000000000000" pitchFamily="2" charset="2"/>
            </a:endParaRPr>
          </a:p>
        </p:txBody>
      </p:sp>
      <p:pic>
        <p:nvPicPr>
          <p:cNvPr id="64518" name="Picture 11" descr="logoEPFL">
            <a:extLst>
              <a:ext uri="{FF2B5EF4-FFF2-40B4-BE49-F238E27FC236}">
                <a16:creationId xmlns:a16="http://schemas.microsoft.com/office/drawing/2014/main" id="{B1DC0749-B821-446F-BC5F-3D992EFED1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9" name="Picture 11" descr="SF6_Analysis 001">
            <a:extLst>
              <a:ext uri="{FF2B5EF4-FFF2-40B4-BE49-F238E27FC236}">
                <a16:creationId xmlns:a16="http://schemas.microsoft.com/office/drawing/2014/main" id="{4AB634E5-6516-4374-8F86-2B3BA2D9FC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4343400"/>
            <a:ext cx="1905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0" name="Picture 12" descr="SF6_Analysis 003">
            <a:extLst>
              <a:ext uri="{FF2B5EF4-FFF2-40B4-BE49-F238E27FC236}">
                <a16:creationId xmlns:a16="http://schemas.microsoft.com/office/drawing/2014/main" id="{39167065-5218-4528-8EF4-0A04CD859A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2835275"/>
            <a:ext cx="190500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1" name="Picture 13" descr="SF6_Analysis 004">
            <a:extLst>
              <a:ext uri="{FF2B5EF4-FFF2-40B4-BE49-F238E27FC236}">
                <a16:creationId xmlns:a16="http://schemas.microsoft.com/office/drawing/2014/main" id="{0C20E124-4FC4-4636-B0B8-7F84CA8410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1631950"/>
            <a:ext cx="190500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22" name="Rectangle 16">
            <a:extLst>
              <a:ext uri="{FF2B5EF4-FFF2-40B4-BE49-F238E27FC236}">
                <a16:creationId xmlns:a16="http://schemas.microsoft.com/office/drawing/2014/main" id="{0CE63984-E102-4619-BFAD-8AFB93791C6A}"/>
              </a:ext>
            </a:extLst>
          </p:cNvPr>
          <p:cNvSpPr>
            <a:spLocks noChangeArrowheads="1"/>
          </p:cNvSpPr>
          <p:nvPr/>
        </p:nvSpPr>
        <p:spPr bwMode="auto">
          <a:xfrm>
            <a:off x="1219200" y="1447800"/>
            <a:ext cx="5715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fr-CH" altLang="en-US" sz="2000">
                <a:sym typeface="Wingdings" panose="05000000000000000000" pitchFamily="2" charset="2"/>
              </a:rPr>
              <a:t>Sulfur Hexafluoride (SF</a:t>
            </a:r>
            <a:r>
              <a:rPr lang="fr-CH" altLang="en-US" sz="2000" baseline="-25000">
                <a:sym typeface="Wingdings" panose="05000000000000000000" pitchFamily="2" charset="2"/>
              </a:rPr>
              <a:t>6</a:t>
            </a:r>
            <a:r>
              <a:rPr lang="fr-CH" altLang="en-US" sz="2000">
                <a:sym typeface="Wingdings" panose="05000000000000000000" pitchFamily="2" charset="2"/>
              </a:rPr>
              <a:t>):</a:t>
            </a:r>
          </a:p>
          <a:p>
            <a:pPr lvl="1" eaLnBrk="1" hangingPunct="1">
              <a:spcBef>
                <a:spcPct val="20000"/>
              </a:spcBef>
              <a:buFontTx/>
              <a:buChar char="–"/>
            </a:pPr>
            <a:r>
              <a:rPr lang="fr-CH" altLang="en-US" sz="1800">
                <a:sym typeface="Wingdings" panose="05000000000000000000" pitchFamily="2" charset="2"/>
              </a:rPr>
              <a:t>Non conservative gas</a:t>
            </a:r>
          </a:p>
          <a:p>
            <a:pPr lvl="1" eaLnBrk="1" hangingPunct="1">
              <a:spcBef>
                <a:spcPct val="20000"/>
              </a:spcBef>
              <a:buFontTx/>
              <a:buChar char="–"/>
            </a:pPr>
            <a:r>
              <a:rPr lang="fr-CH" altLang="en-US" sz="1800">
                <a:sym typeface="Wingdings" panose="05000000000000000000" pitchFamily="2" charset="2"/>
              </a:rPr>
              <a:t>Low solubility in water</a:t>
            </a:r>
          </a:p>
          <a:p>
            <a:pPr lvl="1" eaLnBrk="1" hangingPunct="1">
              <a:spcBef>
                <a:spcPct val="20000"/>
              </a:spcBef>
              <a:buFontTx/>
              <a:buChar char="–"/>
            </a:pPr>
            <a:r>
              <a:rPr lang="fr-CH" altLang="en-US" sz="1800">
                <a:sym typeface="Wingdings" panose="05000000000000000000" pitchFamily="2" charset="2"/>
              </a:rPr>
              <a:t>Natural low concentration (10</a:t>
            </a:r>
            <a:r>
              <a:rPr lang="fr-CH" altLang="en-US" sz="1800" baseline="30000">
                <a:sym typeface="Wingdings" panose="05000000000000000000" pitchFamily="2" charset="2"/>
              </a:rPr>
              <a:t>-15 </a:t>
            </a:r>
            <a:r>
              <a:rPr lang="fr-CH" altLang="en-US" sz="1800">
                <a:sym typeface="Wingdings" panose="05000000000000000000" pitchFamily="2" charset="2"/>
              </a:rPr>
              <a:t>M) and detectable in small amount (10</a:t>
            </a:r>
            <a:r>
              <a:rPr lang="fr-CH" altLang="en-US" sz="1800" baseline="30000">
                <a:sym typeface="Wingdings" panose="05000000000000000000" pitchFamily="2" charset="2"/>
              </a:rPr>
              <a:t>-16</a:t>
            </a:r>
            <a:r>
              <a:rPr lang="fr-CH" altLang="en-US" sz="1800">
                <a:sym typeface="Wingdings" panose="05000000000000000000" pitchFamily="2" charset="2"/>
              </a:rPr>
              <a:t> M)</a:t>
            </a:r>
          </a:p>
          <a:p>
            <a:pPr lvl="1" eaLnBrk="1" hangingPunct="1">
              <a:spcBef>
                <a:spcPct val="20000"/>
              </a:spcBef>
            </a:pPr>
            <a:endParaRPr lang="fr-CH" altLang="en-US" sz="1800">
              <a:sym typeface="Wingdings" panose="05000000000000000000" pitchFamily="2" charset="2"/>
            </a:endParaRPr>
          </a:p>
          <a:p>
            <a:pPr eaLnBrk="1" hangingPunct="1">
              <a:spcBef>
                <a:spcPct val="20000"/>
              </a:spcBef>
              <a:buFontTx/>
              <a:buChar char="•"/>
            </a:pPr>
            <a:r>
              <a:rPr lang="fr-CH" altLang="en-US" sz="2000">
                <a:sym typeface="Wingdings" panose="05000000000000000000" pitchFamily="2" charset="2"/>
              </a:rPr>
              <a:t>Gas chromatograph with electron capture detector (GC/ECD)</a:t>
            </a:r>
          </a:p>
          <a:p>
            <a:pPr lvl="1" eaLnBrk="1" hangingPunct="1">
              <a:spcBef>
                <a:spcPct val="20000"/>
              </a:spcBef>
              <a:buFontTx/>
              <a:buChar char="–"/>
            </a:pPr>
            <a:r>
              <a:rPr lang="fr-CH" altLang="en-US" sz="1800">
                <a:sym typeface="Wingdings" panose="05000000000000000000" pitchFamily="2" charset="2"/>
              </a:rPr>
              <a:t>Daily calibration curve </a:t>
            </a:r>
          </a:p>
          <a:p>
            <a:pPr lvl="1" eaLnBrk="1" hangingPunct="1">
              <a:spcBef>
                <a:spcPct val="20000"/>
              </a:spcBef>
              <a:buFontTx/>
              <a:buChar char="–"/>
            </a:pPr>
            <a:r>
              <a:rPr lang="fr-CH" altLang="en-US" sz="1800">
                <a:sym typeface="Wingdings" panose="05000000000000000000" pitchFamily="2" charset="2"/>
              </a:rPr>
              <a:t>Method detection limit: 10</a:t>
            </a:r>
            <a:r>
              <a:rPr lang="fr-CH" altLang="en-US" sz="1800" baseline="30000">
                <a:sym typeface="Wingdings" panose="05000000000000000000" pitchFamily="2" charset="2"/>
              </a:rPr>
              <a:t>-6</a:t>
            </a:r>
            <a:r>
              <a:rPr lang="fr-CH" altLang="en-US" sz="1800">
                <a:sym typeface="Wingdings" panose="05000000000000000000" pitchFamily="2" charset="2"/>
              </a:rPr>
              <a:t> </a:t>
            </a:r>
          </a:p>
          <a:p>
            <a:pPr lvl="1" eaLnBrk="1" hangingPunct="1">
              <a:spcBef>
                <a:spcPct val="20000"/>
              </a:spcBef>
              <a:buFontTx/>
              <a:buChar char="–"/>
            </a:pPr>
            <a:r>
              <a:rPr lang="fr-CH" altLang="en-US" sz="1800">
                <a:sym typeface="Wingdings" panose="05000000000000000000" pitchFamily="2" charset="2"/>
              </a:rPr>
              <a:t>Manual injection and identification</a:t>
            </a:r>
            <a:endParaRPr lang="fr-FR" altLang="en-US" sz="1800">
              <a:sym typeface="Wingdings" panose="05000000000000000000" pitchFamily="2" charset="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5">
            <a:extLst>
              <a:ext uri="{FF2B5EF4-FFF2-40B4-BE49-F238E27FC236}">
                <a16:creationId xmlns:a16="http://schemas.microsoft.com/office/drawing/2014/main" id="{AA43B8C3-E89F-4FBA-B4FA-1E5D7F8B41E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DFBB931-E016-42BF-8584-B392199D41B6}" type="slidenum">
              <a:rPr lang="fr-FR" altLang="en-US" sz="1400"/>
              <a:pPr eaLnBrk="1" hangingPunct="1"/>
              <a:t>34</a:t>
            </a:fld>
            <a:endParaRPr lang="fr-FR" altLang="en-US" sz="1400"/>
          </a:p>
        </p:txBody>
      </p:sp>
      <p:sp>
        <p:nvSpPr>
          <p:cNvPr id="65539" name="Rectangle 2">
            <a:extLst>
              <a:ext uri="{FF2B5EF4-FFF2-40B4-BE49-F238E27FC236}">
                <a16:creationId xmlns:a16="http://schemas.microsoft.com/office/drawing/2014/main" id="{C877D0C0-5478-46C2-AEBA-E80ED572CD0B}"/>
              </a:ext>
            </a:extLst>
          </p:cNvPr>
          <p:cNvSpPr>
            <a:spLocks noChangeArrowheads="1"/>
          </p:cNvSpPr>
          <p:nvPr/>
        </p:nvSpPr>
        <p:spPr bwMode="auto">
          <a:xfrm>
            <a:off x="1219200" y="1447800"/>
            <a:ext cx="75438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20000"/>
              </a:spcBef>
              <a:buFontTx/>
              <a:buChar char="–"/>
            </a:pPr>
            <a:endParaRPr lang="en-US" altLang="en-US" sz="1800"/>
          </a:p>
        </p:txBody>
      </p:sp>
      <p:grpSp>
        <p:nvGrpSpPr>
          <p:cNvPr id="65540" name="Group 3">
            <a:extLst>
              <a:ext uri="{FF2B5EF4-FFF2-40B4-BE49-F238E27FC236}">
                <a16:creationId xmlns:a16="http://schemas.microsoft.com/office/drawing/2014/main" id="{292D94D5-90BC-4AA9-B883-DFC1AB454D27}"/>
              </a:ext>
            </a:extLst>
          </p:cNvPr>
          <p:cNvGrpSpPr>
            <a:grpSpLocks/>
          </p:cNvGrpSpPr>
          <p:nvPr/>
        </p:nvGrpSpPr>
        <p:grpSpPr bwMode="auto">
          <a:xfrm>
            <a:off x="0" y="0"/>
            <a:ext cx="1143000" cy="6858000"/>
            <a:chOff x="0" y="0"/>
            <a:chExt cx="720" cy="4320"/>
          </a:xfrm>
        </p:grpSpPr>
        <p:pic>
          <p:nvPicPr>
            <p:cNvPr id="65547" name="Picture 4" descr="CostaRica270509 006">
              <a:extLst>
                <a:ext uri="{FF2B5EF4-FFF2-40B4-BE49-F238E27FC236}">
                  <a16:creationId xmlns:a16="http://schemas.microsoft.com/office/drawing/2014/main" id="{47FDDFEC-18C9-46E9-84D3-E53C97FE3F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8" name="Picture 7" descr="UFlogo">
              <a:extLst>
                <a:ext uri="{FF2B5EF4-FFF2-40B4-BE49-F238E27FC236}">
                  <a16:creationId xmlns:a16="http://schemas.microsoft.com/office/drawing/2014/main" id="{FFD8D601-0FDF-4B1D-972F-9B09EF571D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5541" name="Rectangle 6">
            <a:extLst>
              <a:ext uri="{FF2B5EF4-FFF2-40B4-BE49-F238E27FC236}">
                <a16:creationId xmlns:a16="http://schemas.microsoft.com/office/drawing/2014/main" id="{BF089DBB-1E05-4748-9B36-CF1D724B9348}"/>
              </a:ext>
            </a:extLst>
          </p:cNvPr>
          <p:cNvSpPr>
            <a:spLocks noChangeArrowheads="1"/>
          </p:cNvSpPr>
          <p:nvPr/>
        </p:nvSpPr>
        <p:spPr bwMode="auto">
          <a:xfrm>
            <a:off x="1219200" y="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fr-CH" altLang="en-US" sz="3200" i="1">
                <a:solidFill>
                  <a:schemeClr val="tx2"/>
                </a:solidFill>
              </a:rPr>
              <a:t>2.2.3 Sample analysis: </a:t>
            </a:r>
            <a:r>
              <a:rPr lang="fr-CH" altLang="en-US" sz="3200" i="1">
                <a:solidFill>
                  <a:schemeClr val="tx2"/>
                </a:solidFill>
                <a:sym typeface="Wingdings" panose="05000000000000000000" pitchFamily="2" charset="2"/>
              </a:rPr>
              <a:t>Br </a:t>
            </a:r>
            <a:r>
              <a:rPr lang="fr-CH" altLang="en-US" sz="3200" i="1" baseline="30000">
                <a:solidFill>
                  <a:schemeClr val="tx2"/>
                </a:solidFill>
                <a:sym typeface="Wingdings" panose="05000000000000000000" pitchFamily="2" charset="2"/>
              </a:rPr>
              <a:t>-</a:t>
            </a:r>
            <a:endParaRPr lang="fr-FR" altLang="en-US" sz="3200" i="1" baseline="30000">
              <a:solidFill>
                <a:schemeClr val="tx2"/>
              </a:solidFill>
              <a:sym typeface="Wingdings" panose="05000000000000000000" pitchFamily="2" charset="2"/>
            </a:endParaRPr>
          </a:p>
        </p:txBody>
      </p:sp>
      <p:pic>
        <p:nvPicPr>
          <p:cNvPr id="65542" name="Picture 7" descr="logoEPFL">
            <a:extLst>
              <a:ext uri="{FF2B5EF4-FFF2-40B4-BE49-F238E27FC236}">
                <a16:creationId xmlns:a16="http://schemas.microsoft.com/office/drawing/2014/main" id="{2FEAD904-4497-46E6-9930-A2BB8C50D1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3" name="Picture 7" descr="CostaRica010609 002">
            <a:extLst>
              <a:ext uri="{FF2B5EF4-FFF2-40B4-BE49-F238E27FC236}">
                <a16:creationId xmlns:a16="http://schemas.microsoft.com/office/drawing/2014/main" id="{0BC4A137-41FC-41E0-B71D-1F5CC8898B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4724400"/>
            <a:ext cx="1905000"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4" name="Picture 8" descr="CostaRica010609 005">
            <a:extLst>
              <a:ext uri="{FF2B5EF4-FFF2-40B4-BE49-F238E27FC236}">
                <a16:creationId xmlns:a16="http://schemas.microsoft.com/office/drawing/2014/main" id="{A2C0F0EA-4C75-4407-9444-AE52B70ABB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3240088"/>
            <a:ext cx="1905000" cy="14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5" name="Picture 9" descr="samples2">
            <a:extLst>
              <a:ext uri="{FF2B5EF4-FFF2-40B4-BE49-F238E27FC236}">
                <a16:creationId xmlns:a16="http://schemas.microsoft.com/office/drawing/2014/main" id="{789D3295-0114-4507-A275-9B536DF82BF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1689100"/>
            <a:ext cx="19050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6" name="Rectangle 16">
            <a:extLst>
              <a:ext uri="{FF2B5EF4-FFF2-40B4-BE49-F238E27FC236}">
                <a16:creationId xmlns:a16="http://schemas.microsoft.com/office/drawing/2014/main" id="{98F6D84E-93E6-4441-9D5E-C82D6C9E715C}"/>
              </a:ext>
            </a:extLst>
          </p:cNvPr>
          <p:cNvSpPr>
            <a:spLocks noChangeArrowheads="1"/>
          </p:cNvSpPr>
          <p:nvPr/>
        </p:nvSpPr>
        <p:spPr bwMode="auto">
          <a:xfrm>
            <a:off x="1219200" y="1447800"/>
            <a:ext cx="5791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fr-CH" altLang="en-US" sz="2000">
                <a:sym typeface="Wingdings" panose="05000000000000000000" pitchFamily="2" charset="2"/>
              </a:rPr>
              <a:t>Bromide (Br</a:t>
            </a:r>
            <a:r>
              <a:rPr lang="fr-CH" altLang="en-US" sz="2000" baseline="30000">
                <a:sym typeface="Wingdings" panose="05000000000000000000" pitchFamily="2" charset="2"/>
              </a:rPr>
              <a:t>-</a:t>
            </a:r>
            <a:r>
              <a:rPr lang="fr-CH" altLang="en-US" sz="2000">
                <a:sym typeface="Wingdings" panose="05000000000000000000" pitchFamily="2" charset="2"/>
              </a:rPr>
              <a:t>):</a:t>
            </a:r>
          </a:p>
          <a:p>
            <a:pPr lvl="1" eaLnBrk="1" hangingPunct="1">
              <a:spcBef>
                <a:spcPct val="20000"/>
              </a:spcBef>
              <a:buFontTx/>
              <a:buChar char="–"/>
            </a:pPr>
            <a:r>
              <a:rPr lang="fr-CH" altLang="en-US" sz="1800">
                <a:sym typeface="Wingdings" panose="05000000000000000000" pitchFamily="2" charset="2"/>
              </a:rPr>
              <a:t>Salt</a:t>
            </a:r>
          </a:p>
          <a:p>
            <a:pPr lvl="1" eaLnBrk="1" hangingPunct="1">
              <a:spcBef>
                <a:spcPct val="20000"/>
              </a:spcBef>
              <a:buFontTx/>
              <a:buChar char="–"/>
            </a:pPr>
            <a:r>
              <a:rPr lang="fr-CH" altLang="en-US" sz="1800">
                <a:sym typeface="Wingdings" panose="05000000000000000000" pitchFamily="2" charset="2"/>
              </a:rPr>
              <a:t>Conservative and robust</a:t>
            </a:r>
          </a:p>
          <a:p>
            <a:pPr lvl="1" eaLnBrk="1" hangingPunct="1">
              <a:spcBef>
                <a:spcPct val="20000"/>
              </a:spcBef>
              <a:buFontTx/>
              <a:buChar char="–"/>
            </a:pPr>
            <a:r>
              <a:rPr lang="fr-CH" altLang="en-US" sz="1800">
                <a:sym typeface="Wingdings" panose="05000000000000000000" pitchFamily="2" charset="2"/>
              </a:rPr>
              <a:t>High dilution rate in water</a:t>
            </a:r>
          </a:p>
          <a:p>
            <a:pPr lvl="1" eaLnBrk="1" hangingPunct="1">
              <a:spcBef>
                <a:spcPct val="20000"/>
              </a:spcBef>
              <a:buFontTx/>
              <a:buChar char="–"/>
            </a:pPr>
            <a:endParaRPr lang="fr-CH" altLang="en-US" sz="1800">
              <a:sym typeface="Wingdings" panose="05000000000000000000" pitchFamily="2" charset="2"/>
            </a:endParaRPr>
          </a:p>
          <a:p>
            <a:pPr eaLnBrk="1" hangingPunct="1">
              <a:spcBef>
                <a:spcPct val="20000"/>
              </a:spcBef>
              <a:buFontTx/>
              <a:buChar char="•"/>
            </a:pPr>
            <a:r>
              <a:rPr lang="fr-CH" altLang="en-US" sz="2000">
                <a:sym typeface="Wingdings" panose="05000000000000000000" pitchFamily="2" charset="2"/>
              </a:rPr>
              <a:t>High Pressure Liquid Chromatography (HPLC) with electrochemical detection</a:t>
            </a:r>
          </a:p>
          <a:p>
            <a:pPr lvl="1" eaLnBrk="1" hangingPunct="1">
              <a:spcBef>
                <a:spcPct val="20000"/>
              </a:spcBef>
              <a:buFontTx/>
              <a:buChar char="–"/>
            </a:pPr>
            <a:r>
              <a:rPr lang="fr-CH" altLang="en-US" sz="1800">
                <a:sym typeface="Wingdings" panose="05000000000000000000" pitchFamily="2" charset="2"/>
              </a:rPr>
              <a:t>Calibration curve before each samples set</a:t>
            </a:r>
          </a:p>
          <a:p>
            <a:pPr lvl="1" eaLnBrk="1" hangingPunct="1">
              <a:spcBef>
                <a:spcPct val="20000"/>
              </a:spcBef>
              <a:buFontTx/>
              <a:buChar char="–"/>
            </a:pPr>
            <a:r>
              <a:rPr lang="fr-CH" altLang="en-US" sz="1800">
                <a:sym typeface="Wingdings" panose="05000000000000000000" pitchFamily="2" charset="2"/>
              </a:rPr>
              <a:t>Method detection limit: 10</a:t>
            </a:r>
            <a:r>
              <a:rPr lang="fr-CH" altLang="en-US" sz="1800" baseline="30000">
                <a:sym typeface="Wingdings" panose="05000000000000000000" pitchFamily="2" charset="2"/>
              </a:rPr>
              <a:t>-10 </a:t>
            </a:r>
          </a:p>
          <a:p>
            <a:pPr lvl="1" eaLnBrk="1" hangingPunct="1">
              <a:spcBef>
                <a:spcPct val="20000"/>
              </a:spcBef>
              <a:buFontTx/>
              <a:buChar char="–"/>
            </a:pPr>
            <a:r>
              <a:rPr lang="fr-CH" altLang="en-US" sz="1800">
                <a:sym typeface="Wingdings" panose="05000000000000000000" pitchFamily="2" charset="2"/>
              </a:rPr>
              <a:t>Direct calculation of the peak concentration</a:t>
            </a:r>
            <a:endParaRPr lang="fr-CH" altLang="en-US" sz="1800" baseline="30000">
              <a:sym typeface="Wingdings" panose="05000000000000000000" pitchFamily="2" charset="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a:extLst>
              <a:ext uri="{FF2B5EF4-FFF2-40B4-BE49-F238E27FC236}">
                <a16:creationId xmlns:a16="http://schemas.microsoft.com/office/drawing/2014/main" id="{8AB1C24E-9291-41D4-A9C5-763312D5ABE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F785CDB-2F62-4ED1-B93A-9F178A81A2A6}" type="slidenum">
              <a:rPr lang="fr-FR" altLang="en-US" sz="1400"/>
              <a:pPr eaLnBrk="1" hangingPunct="1"/>
              <a:t>35</a:t>
            </a:fld>
            <a:endParaRPr lang="fr-FR" altLang="en-US" sz="1400"/>
          </a:p>
        </p:txBody>
      </p:sp>
      <p:sp>
        <p:nvSpPr>
          <p:cNvPr id="66563" name="Rectangle 2">
            <a:extLst>
              <a:ext uri="{FF2B5EF4-FFF2-40B4-BE49-F238E27FC236}">
                <a16:creationId xmlns:a16="http://schemas.microsoft.com/office/drawing/2014/main" id="{89EA52A5-71B6-443D-976D-D9C5CACB7162}"/>
              </a:ext>
            </a:extLst>
          </p:cNvPr>
          <p:cNvSpPr>
            <a:spLocks noGrp="1" noChangeArrowheads="1"/>
          </p:cNvSpPr>
          <p:nvPr>
            <p:ph type="title"/>
          </p:nvPr>
        </p:nvSpPr>
        <p:spPr>
          <a:xfrm>
            <a:off x="1143000" y="2057400"/>
            <a:ext cx="7543800" cy="1143000"/>
          </a:xfrm>
        </p:spPr>
        <p:txBody>
          <a:bodyPr/>
          <a:lstStyle/>
          <a:p>
            <a:pPr eaLnBrk="1" hangingPunct="1"/>
            <a:r>
              <a:rPr lang="fr-CH" altLang="en-US" sz="4000" i="1">
                <a:ea typeface="ＭＳ Ｐゴシック" panose="020B0600070205080204" pitchFamily="34" charset="-128"/>
              </a:rPr>
              <a:t>2.3 Results</a:t>
            </a:r>
            <a:endParaRPr lang="fr-FR" altLang="en-US" sz="4000" i="1">
              <a:ea typeface="ＭＳ Ｐゴシック" panose="020B0600070205080204" pitchFamily="34" charset="-128"/>
            </a:endParaRPr>
          </a:p>
        </p:txBody>
      </p:sp>
      <p:grpSp>
        <p:nvGrpSpPr>
          <p:cNvPr id="66564" name="Group 3">
            <a:extLst>
              <a:ext uri="{FF2B5EF4-FFF2-40B4-BE49-F238E27FC236}">
                <a16:creationId xmlns:a16="http://schemas.microsoft.com/office/drawing/2014/main" id="{EC40F4E2-9958-409F-B139-DCDD36D81B96}"/>
              </a:ext>
            </a:extLst>
          </p:cNvPr>
          <p:cNvGrpSpPr>
            <a:grpSpLocks/>
          </p:cNvGrpSpPr>
          <p:nvPr/>
        </p:nvGrpSpPr>
        <p:grpSpPr bwMode="auto">
          <a:xfrm>
            <a:off x="0" y="0"/>
            <a:ext cx="1143000" cy="6858000"/>
            <a:chOff x="0" y="0"/>
            <a:chExt cx="720" cy="4320"/>
          </a:xfrm>
        </p:grpSpPr>
        <p:pic>
          <p:nvPicPr>
            <p:cNvPr id="66566" name="Picture 4" descr="CostaRica270509 006">
              <a:extLst>
                <a:ext uri="{FF2B5EF4-FFF2-40B4-BE49-F238E27FC236}">
                  <a16:creationId xmlns:a16="http://schemas.microsoft.com/office/drawing/2014/main" id="{6CC0413D-8CEC-440F-BA87-4974228647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7" name="Picture 7" descr="UFlogo">
              <a:extLst>
                <a:ext uri="{FF2B5EF4-FFF2-40B4-BE49-F238E27FC236}">
                  <a16:creationId xmlns:a16="http://schemas.microsoft.com/office/drawing/2014/main" id="{0A3A1D66-C9B2-4228-AFE8-E414F26A87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6565" name="Picture 6" descr="logoEPFL">
            <a:extLst>
              <a:ext uri="{FF2B5EF4-FFF2-40B4-BE49-F238E27FC236}">
                <a16:creationId xmlns:a16="http://schemas.microsoft.com/office/drawing/2014/main" id="{65056E1C-5612-4C50-B802-C0C1752199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5">
            <a:extLst>
              <a:ext uri="{FF2B5EF4-FFF2-40B4-BE49-F238E27FC236}">
                <a16:creationId xmlns:a16="http://schemas.microsoft.com/office/drawing/2014/main" id="{44A3AC10-AF29-43AE-977E-2BC5CDCEDB9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6377C0B-C58C-4EFE-8A08-43FAB8FF4D59}" type="slidenum">
              <a:rPr lang="fr-FR" altLang="en-US" sz="1400"/>
              <a:pPr eaLnBrk="1" hangingPunct="1"/>
              <a:t>36</a:t>
            </a:fld>
            <a:endParaRPr lang="fr-FR" altLang="en-US" sz="1400"/>
          </a:p>
        </p:txBody>
      </p:sp>
      <p:pic>
        <p:nvPicPr>
          <p:cNvPr id="67587" name="Picture 15" descr="Sampling Location">
            <a:extLst>
              <a:ext uri="{FF2B5EF4-FFF2-40B4-BE49-F238E27FC236}">
                <a16:creationId xmlns:a16="http://schemas.microsoft.com/office/drawing/2014/main" id="{2E550352-C422-4959-8D02-FFC9D89F60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8374" t="2951" r="17451" b="41902"/>
          <a:stretch>
            <a:fillRect/>
          </a:stretch>
        </p:blipFill>
        <p:spPr bwMode="auto">
          <a:xfrm>
            <a:off x="6477000" y="914400"/>
            <a:ext cx="244633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Rectangle 4">
            <a:extLst>
              <a:ext uri="{FF2B5EF4-FFF2-40B4-BE49-F238E27FC236}">
                <a16:creationId xmlns:a16="http://schemas.microsoft.com/office/drawing/2014/main" id="{9897844A-D19A-4EEA-858A-CBFC0F90A68E}"/>
              </a:ext>
            </a:extLst>
          </p:cNvPr>
          <p:cNvSpPr>
            <a:spLocks noChangeArrowheads="1"/>
          </p:cNvSpPr>
          <p:nvPr/>
        </p:nvSpPr>
        <p:spPr bwMode="auto">
          <a:xfrm>
            <a:off x="1219200" y="1447800"/>
            <a:ext cx="75438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20000"/>
              </a:spcBef>
              <a:buFontTx/>
              <a:buChar char="–"/>
            </a:pPr>
            <a:endParaRPr lang="en-US" altLang="en-US" sz="1800"/>
          </a:p>
        </p:txBody>
      </p:sp>
      <p:grpSp>
        <p:nvGrpSpPr>
          <p:cNvPr id="67589" name="Group 5">
            <a:extLst>
              <a:ext uri="{FF2B5EF4-FFF2-40B4-BE49-F238E27FC236}">
                <a16:creationId xmlns:a16="http://schemas.microsoft.com/office/drawing/2014/main" id="{E4072EDC-589E-48DE-823E-B1C82F453ED2}"/>
              </a:ext>
            </a:extLst>
          </p:cNvPr>
          <p:cNvGrpSpPr>
            <a:grpSpLocks/>
          </p:cNvGrpSpPr>
          <p:nvPr/>
        </p:nvGrpSpPr>
        <p:grpSpPr bwMode="auto">
          <a:xfrm>
            <a:off x="0" y="0"/>
            <a:ext cx="1143000" cy="6858000"/>
            <a:chOff x="0" y="0"/>
            <a:chExt cx="720" cy="4320"/>
          </a:xfrm>
        </p:grpSpPr>
        <p:pic>
          <p:nvPicPr>
            <p:cNvPr id="67596" name="Picture 6" descr="CostaRica270509 006">
              <a:extLst>
                <a:ext uri="{FF2B5EF4-FFF2-40B4-BE49-F238E27FC236}">
                  <a16:creationId xmlns:a16="http://schemas.microsoft.com/office/drawing/2014/main" id="{94BF9BE0-7F7C-44DE-8600-43A7861404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7" name="Picture 7" descr="UFlogo">
              <a:extLst>
                <a:ext uri="{FF2B5EF4-FFF2-40B4-BE49-F238E27FC236}">
                  <a16:creationId xmlns:a16="http://schemas.microsoft.com/office/drawing/2014/main" id="{FE665C4A-BB18-4DE9-8C8E-8DDB7578EA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7590" name="Rectangle 8">
            <a:extLst>
              <a:ext uri="{FF2B5EF4-FFF2-40B4-BE49-F238E27FC236}">
                <a16:creationId xmlns:a16="http://schemas.microsoft.com/office/drawing/2014/main" id="{7B9B6220-C7D6-4625-AF47-01284803936B}"/>
              </a:ext>
            </a:extLst>
          </p:cNvPr>
          <p:cNvSpPr>
            <a:spLocks noChangeArrowheads="1"/>
          </p:cNvSpPr>
          <p:nvPr/>
        </p:nvSpPr>
        <p:spPr bwMode="auto">
          <a:xfrm>
            <a:off x="1219200" y="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fr-CH" altLang="en-US" sz="3200" i="1">
                <a:solidFill>
                  <a:schemeClr val="tx2"/>
                </a:solidFill>
              </a:rPr>
              <a:t>2.3.1 Bromide concentration by site (1/2)</a:t>
            </a:r>
            <a:endParaRPr lang="fr-FR" altLang="en-US" sz="3200" i="1">
              <a:solidFill>
                <a:schemeClr val="tx2"/>
              </a:solidFill>
            </a:endParaRPr>
          </a:p>
        </p:txBody>
      </p:sp>
      <p:pic>
        <p:nvPicPr>
          <p:cNvPr id="67591" name="Picture 9" descr="logoEPFL">
            <a:extLst>
              <a:ext uri="{FF2B5EF4-FFF2-40B4-BE49-F238E27FC236}">
                <a16:creationId xmlns:a16="http://schemas.microsoft.com/office/drawing/2014/main" id="{5A8E99D0-CFFA-4CD6-BA01-E264ADD95F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2" name="Picture 15">
            <a:extLst>
              <a:ext uri="{FF2B5EF4-FFF2-40B4-BE49-F238E27FC236}">
                <a16:creationId xmlns:a16="http://schemas.microsoft.com/office/drawing/2014/main" id="{9BBEB866-2254-4122-9FE6-30D2E84515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471" t="2907" r="1471" b="2907"/>
          <a:stretch>
            <a:fillRect/>
          </a:stretch>
        </p:blipFill>
        <p:spPr bwMode="auto">
          <a:xfrm>
            <a:off x="1447800" y="1370013"/>
            <a:ext cx="4114800"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5" name="Picture 16">
            <a:extLst>
              <a:ext uri="{FF2B5EF4-FFF2-40B4-BE49-F238E27FC236}">
                <a16:creationId xmlns:a16="http://schemas.microsoft.com/office/drawing/2014/main" id="{0B992E5A-7EE4-4928-81B5-FE3A38B1A0E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515" t="2907" r="1515" b="2907"/>
          <a:stretch>
            <a:fillRect/>
          </a:stretch>
        </p:blipFill>
        <p:spPr bwMode="auto">
          <a:xfrm>
            <a:off x="1524000" y="4224338"/>
            <a:ext cx="4191000" cy="255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4" name="Rectangle 14">
            <a:extLst>
              <a:ext uri="{FF2B5EF4-FFF2-40B4-BE49-F238E27FC236}">
                <a16:creationId xmlns:a16="http://schemas.microsoft.com/office/drawing/2014/main" id="{6B39FA1D-782A-47CA-BF26-4AEF38F12659}"/>
              </a:ext>
            </a:extLst>
          </p:cNvPr>
          <p:cNvSpPr>
            <a:spLocks noChangeArrowheads="1"/>
          </p:cNvSpPr>
          <p:nvPr/>
        </p:nvSpPr>
        <p:spPr bwMode="auto">
          <a:xfrm>
            <a:off x="1219200" y="990600"/>
            <a:ext cx="5105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fr-CH" altLang="en-US" sz="2000">
                <a:sym typeface="Wingdings" panose="05000000000000000000" pitchFamily="2" charset="2"/>
              </a:rPr>
              <a:t>Reference buckets: stable [Br</a:t>
            </a:r>
            <a:r>
              <a:rPr lang="fr-CH" altLang="en-US" sz="2000" baseline="30000">
                <a:sym typeface="Wingdings" panose="05000000000000000000" pitchFamily="2" charset="2"/>
              </a:rPr>
              <a:t>-</a:t>
            </a:r>
            <a:r>
              <a:rPr lang="fr-CH" altLang="en-US" sz="2000">
                <a:sym typeface="Wingdings" panose="05000000000000000000" pitchFamily="2" charset="2"/>
              </a:rPr>
              <a:t>]</a:t>
            </a:r>
          </a:p>
          <a:p>
            <a:pPr eaLnBrk="1" hangingPunct="1">
              <a:spcBef>
                <a:spcPct val="20000"/>
              </a:spcBef>
            </a:pPr>
            <a:endParaRPr lang="fr-CH" altLang="en-US" sz="2000">
              <a:sym typeface="Wingdings" panose="05000000000000000000" pitchFamily="2" charset="2"/>
            </a:endParaRPr>
          </a:p>
        </p:txBody>
      </p:sp>
      <p:sp>
        <p:nvSpPr>
          <p:cNvPr id="113680" name="Rectangle 16">
            <a:extLst>
              <a:ext uri="{FF2B5EF4-FFF2-40B4-BE49-F238E27FC236}">
                <a16:creationId xmlns:a16="http://schemas.microsoft.com/office/drawing/2014/main" id="{402BC9F4-3DC3-4A07-A058-5976CF216D1B}"/>
              </a:ext>
            </a:extLst>
          </p:cNvPr>
          <p:cNvSpPr>
            <a:spLocks noChangeArrowheads="1"/>
          </p:cNvSpPr>
          <p:nvPr/>
        </p:nvSpPr>
        <p:spPr bwMode="auto">
          <a:xfrm>
            <a:off x="1219200" y="3505200"/>
            <a:ext cx="5105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fr-CH" altLang="en-US" sz="2000">
                <a:sym typeface="Wingdings" panose="05000000000000000000" pitchFamily="2" charset="2"/>
              </a:rPr>
              <a:t>Injection sites (6 &amp; 7): quick decrease (until background [Br</a:t>
            </a:r>
            <a:r>
              <a:rPr lang="fr-CH" altLang="en-US" sz="2000" baseline="30000">
                <a:sym typeface="Wingdings" panose="05000000000000000000" pitchFamily="2" charset="2"/>
              </a:rPr>
              <a:t>-</a:t>
            </a:r>
            <a:r>
              <a:rPr lang="fr-CH" altLang="en-US" sz="2000">
                <a:sym typeface="Wingdings" panose="05000000000000000000" pitchFamily="2" charset="2"/>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3680"/>
                                        </p:tgtEl>
                                        <p:attrNameLst>
                                          <p:attrName>style.visibility</p:attrName>
                                        </p:attrNameLst>
                                      </p:cBhvr>
                                      <p:to>
                                        <p:strVal val="visible"/>
                                      </p:to>
                                    </p:set>
                                    <p:anim calcmode="lin" valueType="num">
                                      <p:cBhvr additive="base">
                                        <p:cTn id="7" dur="500" fill="hold"/>
                                        <p:tgtEl>
                                          <p:spTgt spid="113680"/>
                                        </p:tgtEl>
                                        <p:attrNameLst>
                                          <p:attrName>ppt_x</p:attrName>
                                        </p:attrNameLst>
                                      </p:cBhvr>
                                      <p:tavLst>
                                        <p:tav tm="0">
                                          <p:val>
                                            <p:strVal val="#ppt_x"/>
                                          </p:val>
                                        </p:tav>
                                        <p:tav tm="100000">
                                          <p:val>
                                            <p:strVal val="#ppt_x"/>
                                          </p:val>
                                        </p:tav>
                                      </p:tavLst>
                                    </p:anim>
                                    <p:anim calcmode="lin" valueType="num">
                                      <p:cBhvr additive="base">
                                        <p:cTn id="8" dur="500" fill="hold"/>
                                        <p:tgtEl>
                                          <p:spTgt spid="11368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3675"/>
                                        </p:tgtEl>
                                        <p:attrNameLst>
                                          <p:attrName>style.visibility</p:attrName>
                                        </p:attrNameLst>
                                      </p:cBhvr>
                                      <p:to>
                                        <p:strVal val="visible"/>
                                      </p:to>
                                    </p:set>
                                    <p:anim calcmode="lin" valueType="num">
                                      <p:cBhvr additive="base">
                                        <p:cTn id="11" dur="500" fill="hold"/>
                                        <p:tgtEl>
                                          <p:spTgt spid="113675"/>
                                        </p:tgtEl>
                                        <p:attrNameLst>
                                          <p:attrName>ppt_x</p:attrName>
                                        </p:attrNameLst>
                                      </p:cBhvr>
                                      <p:tavLst>
                                        <p:tav tm="0">
                                          <p:val>
                                            <p:strVal val="#ppt_x"/>
                                          </p:val>
                                        </p:tav>
                                        <p:tav tm="100000">
                                          <p:val>
                                            <p:strVal val="#ppt_x"/>
                                          </p:val>
                                        </p:tav>
                                      </p:tavLst>
                                    </p:anim>
                                    <p:anim calcmode="lin" valueType="num">
                                      <p:cBhvr additive="base">
                                        <p:cTn id="12" dur="500" fill="hold"/>
                                        <p:tgtEl>
                                          <p:spTgt spid="1136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8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5">
            <a:extLst>
              <a:ext uri="{FF2B5EF4-FFF2-40B4-BE49-F238E27FC236}">
                <a16:creationId xmlns:a16="http://schemas.microsoft.com/office/drawing/2014/main" id="{1F73756B-5145-406D-949E-8ECDD596823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F4BC38C-D921-469B-8368-487719178E37}" type="slidenum">
              <a:rPr lang="fr-FR" altLang="en-US" sz="1400"/>
              <a:pPr eaLnBrk="1" hangingPunct="1"/>
              <a:t>37</a:t>
            </a:fld>
            <a:endParaRPr lang="fr-FR" altLang="en-US" sz="1400"/>
          </a:p>
        </p:txBody>
      </p:sp>
      <p:pic>
        <p:nvPicPr>
          <p:cNvPr id="68611" name="Picture 2">
            <a:extLst>
              <a:ext uri="{FF2B5EF4-FFF2-40B4-BE49-F238E27FC236}">
                <a16:creationId xmlns:a16="http://schemas.microsoft.com/office/drawing/2014/main" id="{33DFD0B9-0042-4546-8497-5073C61AC7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79" t="2634" r="1479" b="2634"/>
          <a:stretch>
            <a:fillRect/>
          </a:stretch>
        </p:blipFill>
        <p:spPr bwMode="auto">
          <a:xfrm>
            <a:off x="1219200" y="2590800"/>
            <a:ext cx="381000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2" name="Picture 18">
            <a:extLst>
              <a:ext uri="{FF2B5EF4-FFF2-40B4-BE49-F238E27FC236}">
                <a16:creationId xmlns:a16="http://schemas.microsoft.com/office/drawing/2014/main" id="{F75BC883-F1F8-4026-8580-AA2D72F4FE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65" t="2710" r="1465" b="2710"/>
          <a:stretch>
            <a:fillRect/>
          </a:stretch>
        </p:blipFill>
        <p:spPr bwMode="auto">
          <a:xfrm>
            <a:off x="5257800" y="4572000"/>
            <a:ext cx="3886200"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3" name="Rectangle 4">
            <a:extLst>
              <a:ext uri="{FF2B5EF4-FFF2-40B4-BE49-F238E27FC236}">
                <a16:creationId xmlns:a16="http://schemas.microsoft.com/office/drawing/2014/main" id="{117997A0-1BBC-458B-9322-41C8FBAAF36A}"/>
              </a:ext>
            </a:extLst>
          </p:cNvPr>
          <p:cNvSpPr>
            <a:spLocks noChangeArrowheads="1"/>
          </p:cNvSpPr>
          <p:nvPr/>
        </p:nvSpPr>
        <p:spPr bwMode="auto">
          <a:xfrm>
            <a:off x="1219200" y="1447800"/>
            <a:ext cx="533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20000"/>
              </a:spcBef>
              <a:buFontTx/>
              <a:buChar char="–"/>
            </a:pPr>
            <a:endParaRPr lang="en-US" altLang="en-US" sz="1800"/>
          </a:p>
        </p:txBody>
      </p:sp>
      <p:grpSp>
        <p:nvGrpSpPr>
          <p:cNvPr id="68614" name="Group 5">
            <a:extLst>
              <a:ext uri="{FF2B5EF4-FFF2-40B4-BE49-F238E27FC236}">
                <a16:creationId xmlns:a16="http://schemas.microsoft.com/office/drawing/2014/main" id="{B912A6C9-4130-4575-9F83-FBA79C4F1B9A}"/>
              </a:ext>
            </a:extLst>
          </p:cNvPr>
          <p:cNvGrpSpPr>
            <a:grpSpLocks/>
          </p:cNvGrpSpPr>
          <p:nvPr/>
        </p:nvGrpSpPr>
        <p:grpSpPr bwMode="auto">
          <a:xfrm>
            <a:off x="0" y="0"/>
            <a:ext cx="1143000" cy="6858000"/>
            <a:chOff x="0" y="0"/>
            <a:chExt cx="720" cy="4320"/>
          </a:xfrm>
        </p:grpSpPr>
        <p:pic>
          <p:nvPicPr>
            <p:cNvPr id="68626" name="Picture 6" descr="CostaRica270509 006">
              <a:extLst>
                <a:ext uri="{FF2B5EF4-FFF2-40B4-BE49-F238E27FC236}">
                  <a16:creationId xmlns:a16="http://schemas.microsoft.com/office/drawing/2014/main" id="{8153C778-080D-4659-B8D9-536FCB36C4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27" name="Picture 7" descr="UFlogo">
              <a:extLst>
                <a:ext uri="{FF2B5EF4-FFF2-40B4-BE49-F238E27FC236}">
                  <a16:creationId xmlns:a16="http://schemas.microsoft.com/office/drawing/2014/main" id="{11A6E7F6-A563-4BCD-8F4E-99A92547AE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615" name="Rectangle 8">
            <a:extLst>
              <a:ext uri="{FF2B5EF4-FFF2-40B4-BE49-F238E27FC236}">
                <a16:creationId xmlns:a16="http://schemas.microsoft.com/office/drawing/2014/main" id="{DFD38AD8-A3EB-448C-AA3F-F205A01B0B5A}"/>
              </a:ext>
            </a:extLst>
          </p:cNvPr>
          <p:cNvSpPr>
            <a:spLocks noChangeArrowheads="1"/>
          </p:cNvSpPr>
          <p:nvPr/>
        </p:nvSpPr>
        <p:spPr bwMode="auto">
          <a:xfrm>
            <a:off x="1219200" y="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fr-CH" altLang="en-US" sz="3200" i="1">
                <a:solidFill>
                  <a:schemeClr val="tx2"/>
                </a:solidFill>
              </a:rPr>
              <a:t>2.3.1 Bromide concentration by site (2/2)</a:t>
            </a:r>
            <a:endParaRPr lang="fr-FR" altLang="en-US" sz="3200" i="1">
              <a:solidFill>
                <a:schemeClr val="tx2"/>
              </a:solidFill>
            </a:endParaRPr>
          </a:p>
        </p:txBody>
      </p:sp>
      <p:pic>
        <p:nvPicPr>
          <p:cNvPr id="68616" name="Picture 9" descr="logoEPFL">
            <a:extLst>
              <a:ext uri="{FF2B5EF4-FFF2-40B4-BE49-F238E27FC236}">
                <a16:creationId xmlns:a16="http://schemas.microsoft.com/office/drawing/2014/main" id="{8991A450-F30D-4CDB-8D41-890F464563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7" name="Picture 17">
            <a:extLst>
              <a:ext uri="{FF2B5EF4-FFF2-40B4-BE49-F238E27FC236}">
                <a16:creationId xmlns:a16="http://schemas.microsoft.com/office/drawing/2014/main" id="{868F8E3B-21BE-45E0-ABAA-94FE5CB35E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471" t="2739" r="1471" b="2747"/>
          <a:stretch>
            <a:fillRect/>
          </a:stretch>
        </p:blipFill>
        <p:spPr bwMode="auto">
          <a:xfrm>
            <a:off x="1219200" y="4645025"/>
            <a:ext cx="3962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8" name="Rectangle 11">
            <a:extLst>
              <a:ext uri="{FF2B5EF4-FFF2-40B4-BE49-F238E27FC236}">
                <a16:creationId xmlns:a16="http://schemas.microsoft.com/office/drawing/2014/main" id="{A07FB0E6-D579-450F-B998-AF57E385DB64}"/>
              </a:ext>
            </a:extLst>
          </p:cNvPr>
          <p:cNvSpPr>
            <a:spLocks noChangeArrowheads="1"/>
          </p:cNvSpPr>
          <p:nvPr/>
        </p:nvSpPr>
        <p:spPr bwMode="auto">
          <a:xfrm>
            <a:off x="1219200" y="1371600"/>
            <a:ext cx="548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fr-CH" altLang="en-US" sz="2000">
                <a:sym typeface="Wingdings" panose="05000000000000000000" pitchFamily="2" charset="2"/>
              </a:rPr>
              <a:t>Low [Br</a:t>
            </a:r>
            <a:r>
              <a:rPr lang="fr-CH" altLang="en-US" sz="2000" baseline="30000">
                <a:sym typeface="Wingdings" panose="05000000000000000000" pitchFamily="2" charset="2"/>
              </a:rPr>
              <a:t>-</a:t>
            </a:r>
            <a:r>
              <a:rPr lang="fr-CH" altLang="en-US" sz="2000">
                <a:sym typeface="Wingdings" panose="05000000000000000000" pitchFamily="2" charset="2"/>
              </a:rPr>
              <a:t>] with peak tracer cloud passing:</a:t>
            </a:r>
          </a:p>
          <a:p>
            <a:pPr lvl="1" eaLnBrk="1" hangingPunct="1">
              <a:spcBef>
                <a:spcPct val="20000"/>
              </a:spcBef>
              <a:buFontTx/>
              <a:buChar char="–"/>
            </a:pPr>
            <a:r>
              <a:rPr lang="fr-CH" altLang="en-US" sz="1800">
                <a:sym typeface="Wingdings" panose="05000000000000000000" pitchFamily="2" charset="2"/>
              </a:rPr>
              <a:t>Sites </a:t>
            </a:r>
            <a:r>
              <a:rPr lang="fr-CH" altLang="en-US" sz="1800" i="1">
                <a:sym typeface="Wingdings" panose="05000000000000000000" pitchFamily="2" charset="2"/>
              </a:rPr>
              <a:t>A</a:t>
            </a:r>
            <a:r>
              <a:rPr lang="fr-CH" altLang="en-US" sz="1800">
                <a:sym typeface="Wingdings" panose="05000000000000000000" pitchFamily="2" charset="2"/>
              </a:rPr>
              <a:t> &amp; 5: One peak</a:t>
            </a:r>
          </a:p>
          <a:p>
            <a:pPr lvl="1" eaLnBrk="1" hangingPunct="1">
              <a:spcBef>
                <a:spcPct val="20000"/>
              </a:spcBef>
              <a:buFontTx/>
              <a:buChar char="–"/>
            </a:pPr>
            <a:r>
              <a:rPr lang="fr-CH" altLang="en-US" sz="1800">
                <a:sym typeface="Wingdings" panose="05000000000000000000" pitchFamily="2" charset="2"/>
              </a:rPr>
              <a:t>Sites 4, 3 &amp; 2: Two peaks </a:t>
            </a:r>
          </a:p>
          <a:p>
            <a:pPr lvl="1" eaLnBrk="1" hangingPunct="1">
              <a:spcBef>
                <a:spcPct val="20000"/>
              </a:spcBef>
              <a:buFontTx/>
              <a:buChar char="–"/>
            </a:pPr>
            <a:r>
              <a:rPr lang="fr-CH" altLang="en-US" sz="1800">
                <a:sym typeface="Wingdings" panose="05000000000000000000" pitchFamily="2" charset="2"/>
              </a:rPr>
              <a:t>Site </a:t>
            </a:r>
            <a:r>
              <a:rPr lang="fr-CH" altLang="en-US" sz="1800" i="1">
                <a:sym typeface="Wingdings" panose="05000000000000000000" pitchFamily="2" charset="2"/>
              </a:rPr>
              <a:t>B</a:t>
            </a:r>
            <a:r>
              <a:rPr lang="fr-CH" altLang="en-US" sz="1800">
                <a:sym typeface="Wingdings" panose="05000000000000000000" pitchFamily="2" charset="2"/>
              </a:rPr>
              <a:t>: edges effect, slow flow and mixing </a:t>
            </a:r>
          </a:p>
        </p:txBody>
      </p:sp>
      <p:pic>
        <p:nvPicPr>
          <p:cNvPr id="68619" name="Picture 12">
            <a:extLst>
              <a:ext uri="{FF2B5EF4-FFF2-40B4-BE49-F238E27FC236}">
                <a16:creationId xmlns:a16="http://schemas.microsoft.com/office/drawing/2014/main" id="{C03DCC5C-C1FF-467F-9EE7-A2ED53DBD5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4935" t="2634" r="1479" b="64674"/>
          <a:stretch>
            <a:fillRect/>
          </a:stretch>
        </p:blipFill>
        <p:spPr bwMode="auto">
          <a:xfrm>
            <a:off x="3810000" y="3200400"/>
            <a:ext cx="5334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20" name="Rectangle 13">
            <a:extLst>
              <a:ext uri="{FF2B5EF4-FFF2-40B4-BE49-F238E27FC236}">
                <a16:creationId xmlns:a16="http://schemas.microsoft.com/office/drawing/2014/main" id="{EF57D288-E27B-421C-B824-0FD36CE5E02F}"/>
              </a:ext>
            </a:extLst>
          </p:cNvPr>
          <p:cNvSpPr>
            <a:spLocks noChangeArrowheads="1"/>
          </p:cNvSpPr>
          <p:nvPr/>
        </p:nvSpPr>
        <p:spPr bwMode="auto">
          <a:xfrm>
            <a:off x="4419600" y="2743200"/>
            <a:ext cx="990600" cy="685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pic>
        <p:nvPicPr>
          <p:cNvPr id="68621" name="Picture 14" descr="Sampling Location">
            <a:extLst>
              <a:ext uri="{FF2B5EF4-FFF2-40B4-BE49-F238E27FC236}">
                <a16:creationId xmlns:a16="http://schemas.microsoft.com/office/drawing/2014/main" id="{3AD2D1D2-D650-4055-8C91-8EC56714166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38374" t="2951" r="17451" b="41902"/>
          <a:stretch>
            <a:fillRect/>
          </a:stretch>
        </p:blipFill>
        <p:spPr bwMode="auto">
          <a:xfrm>
            <a:off x="6477000" y="914400"/>
            <a:ext cx="244633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 name="Straight Arrow Connector 16">
            <a:extLst>
              <a:ext uri="{FF2B5EF4-FFF2-40B4-BE49-F238E27FC236}">
                <a16:creationId xmlns:a16="http://schemas.microsoft.com/office/drawing/2014/main" id="{F9375359-22AB-4EA3-8496-2AC06710F0B2}"/>
              </a:ext>
            </a:extLst>
          </p:cNvPr>
          <p:cNvCxnSpPr>
            <a:cxnSpLocks noChangeShapeType="1"/>
          </p:cNvCxnSpPr>
          <p:nvPr/>
        </p:nvCxnSpPr>
        <p:spPr bwMode="auto">
          <a:xfrm rot="5400000" flipH="1" flipV="1">
            <a:off x="4914900" y="1638300"/>
            <a:ext cx="3200400" cy="2819400"/>
          </a:xfrm>
          <a:prstGeom prst="straightConnector1">
            <a:avLst/>
          </a:prstGeom>
          <a:noFill/>
          <a:ln w="25400">
            <a:solidFill>
              <a:srgbClr val="FFFF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9" name="Oval 18">
            <a:extLst>
              <a:ext uri="{FF2B5EF4-FFF2-40B4-BE49-F238E27FC236}">
                <a16:creationId xmlns:a16="http://schemas.microsoft.com/office/drawing/2014/main" id="{2E5A170F-39E4-4FD4-97CC-8B8790176EF3}"/>
              </a:ext>
            </a:extLst>
          </p:cNvPr>
          <p:cNvSpPr>
            <a:spLocks noChangeArrowheads="1"/>
          </p:cNvSpPr>
          <p:nvPr/>
        </p:nvSpPr>
        <p:spPr bwMode="auto">
          <a:xfrm>
            <a:off x="7924800" y="1066800"/>
            <a:ext cx="381000" cy="381000"/>
          </a:xfrm>
          <a:prstGeom prst="ellipse">
            <a:avLst/>
          </a:prstGeom>
          <a:solidFill>
            <a:srgbClr val="FFFF00">
              <a:alpha val="47058"/>
            </a:srgbClr>
          </a:solidFill>
          <a:ln w="9525">
            <a:solidFill>
              <a:srgbClr val="B6DCDF"/>
            </a:solidFill>
            <a:round/>
            <a:headEnd/>
            <a:tailEnd/>
          </a:ln>
          <a:effectLst>
            <a:outerShdw blurRad="40000"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cxnSp>
        <p:nvCxnSpPr>
          <p:cNvPr id="21" name="Straight Arrow Connector 20">
            <a:extLst>
              <a:ext uri="{FF2B5EF4-FFF2-40B4-BE49-F238E27FC236}">
                <a16:creationId xmlns:a16="http://schemas.microsoft.com/office/drawing/2014/main" id="{5BB33D04-565E-4003-BFD3-52E0097DE79E}"/>
              </a:ext>
            </a:extLst>
          </p:cNvPr>
          <p:cNvCxnSpPr>
            <a:cxnSpLocks noChangeShapeType="1"/>
          </p:cNvCxnSpPr>
          <p:nvPr/>
        </p:nvCxnSpPr>
        <p:spPr bwMode="auto">
          <a:xfrm rot="5400000">
            <a:off x="2095501" y="4911725"/>
            <a:ext cx="381000" cy="3175"/>
          </a:xfrm>
          <a:prstGeom prst="straightConnector1">
            <a:avLst/>
          </a:prstGeom>
          <a:noFill/>
          <a:ln w="25400">
            <a:solidFill>
              <a:srgbClr val="FFFF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4" name="Straight Arrow Connector 23">
            <a:extLst>
              <a:ext uri="{FF2B5EF4-FFF2-40B4-BE49-F238E27FC236}">
                <a16:creationId xmlns:a16="http://schemas.microsoft.com/office/drawing/2014/main" id="{1FD9893B-68E5-4B33-8235-F2D27D158BF6}"/>
              </a:ext>
            </a:extLst>
          </p:cNvPr>
          <p:cNvCxnSpPr>
            <a:cxnSpLocks noChangeShapeType="1"/>
          </p:cNvCxnSpPr>
          <p:nvPr/>
        </p:nvCxnSpPr>
        <p:spPr bwMode="auto">
          <a:xfrm rot="5400000">
            <a:off x="2781301" y="4911725"/>
            <a:ext cx="381000" cy="3175"/>
          </a:xfrm>
          <a:prstGeom prst="straightConnector1">
            <a:avLst/>
          </a:prstGeom>
          <a:noFill/>
          <a:ln w="25400">
            <a:solidFill>
              <a:srgbClr val="FFFF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4">
            <a:extLst>
              <a:ext uri="{FF2B5EF4-FFF2-40B4-BE49-F238E27FC236}">
                <a16:creationId xmlns:a16="http://schemas.microsoft.com/office/drawing/2014/main" id="{F0975B60-2040-45E9-9C2C-CA2682AE3FC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15808EE-35F2-46B0-9B44-12F5C05B5F72}" type="slidenum">
              <a:rPr lang="fr-FR" altLang="en-US" sz="1400"/>
              <a:pPr eaLnBrk="1" hangingPunct="1"/>
              <a:t>38</a:t>
            </a:fld>
            <a:endParaRPr lang="fr-FR" altLang="en-US" sz="1400"/>
          </a:p>
        </p:txBody>
      </p:sp>
      <p:sp>
        <p:nvSpPr>
          <p:cNvPr id="69635" name="Rectangle 2">
            <a:extLst>
              <a:ext uri="{FF2B5EF4-FFF2-40B4-BE49-F238E27FC236}">
                <a16:creationId xmlns:a16="http://schemas.microsoft.com/office/drawing/2014/main" id="{9141947B-93B3-4792-9C87-262C08F63296}"/>
              </a:ext>
            </a:extLst>
          </p:cNvPr>
          <p:cNvSpPr>
            <a:spLocks noChangeArrowheads="1"/>
          </p:cNvSpPr>
          <p:nvPr/>
        </p:nvSpPr>
        <p:spPr bwMode="auto">
          <a:xfrm>
            <a:off x="1219200" y="1447800"/>
            <a:ext cx="75438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20000"/>
              </a:spcBef>
              <a:buFontTx/>
              <a:buChar char="–"/>
            </a:pPr>
            <a:endParaRPr lang="en-US" altLang="en-US" sz="1800"/>
          </a:p>
        </p:txBody>
      </p:sp>
      <p:grpSp>
        <p:nvGrpSpPr>
          <p:cNvPr id="69636" name="Group 3">
            <a:extLst>
              <a:ext uri="{FF2B5EF4-FFF2-40B4-BE49-F238E27FC236}">
                <a16:creationId xmlns:a16="http://schemas.microsoft.com/office/drawing/2014/main" id="{D2641238-62D7-4EB9-84EC-5584A504FE7D}"/>
              </a:ext>
            </a:extLst>
          </p:cNvPr>
          <p:cNvGrpSpPr>
            <a:grpSpLocks/>
          </p:cNvGrpSpPr>
          <p:nvPr/>
        </p:nvGrpSpPr>
        <p:grpSpPr bwMode="auto">
          <a:xfrm>
            <a:off x="0" y="0"/>
            <a:ext cx="1143000" cy="6858000"/>
            <a:chOff x="0" y="0"/>
            <a:chExt cx="720" cy="4320"/>
          </a:xfrm>
        </p:grpSpPr>
        <p:pic>
          <p:nvPicPr>
            <p:cNvPr id="69641" name="Picture 4" descr="CostaRica270509 006">
              <a:extLst>
                <a:ext uri="{FF2B5EF4-FFF2-40B4-BE49-F238E27FC236}">
                  <a16:creationId xmlns:a16="http://schemas.microsoft.com/office/drawing/2014/main" id="{A0B738F2-7614-4932-81D7-1FD1B3640E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2" name="Picture 7" descr="UFlogo">
              <a:extLst>
                <a:ext uri="{FF2B5EF4-FFF2-40B4-BE49-F238E27FC236}">
                  <a16:creationId xmlns:a16="http://schemas.microsoft.com/office/drawing/2014/main" id="{50B944FD-B094-4F6A-8EEB-95C3DEB53F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9637" name="Rectangle 6">
            <a:extLst>
              <a:ext uri="{FF2B5EF4-FFF2-40B4-BE49-F238E27FC236}">
                <a16:creationId xmlns:a16="http://schemas.microsoft.com/office/drawing/2014/main" id="{6A6B4970-8DB9-48F2-B91A-0C50A9AB7EBD}"/>
              </a:ext>
            </a:extLst>
          </p:cNvPr>
          <p:cNvSpPr>
            <a:spLocks noChangeArrowheads="1"/>
          </p:cNvSpPr>
          <p:nvPr/>
        </p:nvSpPr>
        <p:spPr bwMode="auto">
          <a:xfrm>
            <a:off x="1219200" y="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fr-CH" altLang="en-US" sz="3200" i="1">
                <a:solidFill>
                  <a:schemeClr val="tx2"/>
                </a:solidFill>
                <a:sym typeface="Wingdings" panose="05000000000000000000" pitchFamily="2" charset="2"/>
              </a:rPr>
              <a:t>2.3.2 V</a:t>
            </a:r>
            <a:r>
              <a:rPr lang="fr-CH" altLang="en-US" sz="3200" i="1">
                <a:solidFill>
                  <a:schemeClr val="tx2"/>
                </a:solidFill>
              </a:rPr>
              <a:t>elocities and preferential chanels</a:t>
            </a:r>
            <a:endParaRPr lang="fr-FR" altLang="en-US" sz="3200" i="1">
              <a:solidFill>
                <a:schemeClr val="tx2"/>
              </a:solidFill>
            </a:endParaRPr>
          </a:p>
        </p:txBody>
      </p:sp>
      <p:pic>
        <p:nvPicPr>
          <p:cNvPr id="69638" name="Picture 7" descr="logoEPFL">
            <a:extLst>
              <a:ext uri="{FF2B5EF4-FFF2-40B4-BE49-F238E27FC236}">
                <a16:creationId xmlns:a16="http://schemas.microsoft.com/office/drawing/2014/main" id="{EAA7F208-D7D5-488E-B001-4C7BBC36F4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9" name="Picture 8">
            <a:extLst>
              <a:ext uri="{FF2B5EF4-FFF2-40B4-BE49-F238E27FC236}">
                <a16:creationId xmlns:a16="http://schemas.microsoft.com/office/drawing/2014/main" id="{C8592C8A-A374-4894-A162-A006423D82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3592" t="19582" r="16141" b="21361"/>
          <a:stretch>
            <a:fillRect/>
          </a:stretch>
        </p:blipFill>
        <p:spPr bwMode="auto">
          <a:xfrm>
            <a:off x="4572000" y="2841625"/>
            <a:ext cx="4467225"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0" name="Rectangle 557">
            <a:extLst>
              <a:ext uri="{FF2B5EF4-FFF2-40B4-BE49-F238E27FC236}">
                <a16:creationId xmlns:a16="http://schemas.microsoft.com/office/drawing/2014/main" id="{F38416B9-AF5D-4D33-8F4B-6A390C42D8F9}"/>
              </a:ext>
            </a:extLst>
          </p:cNvPr>
          <p:cNvSpPr>
            <a:spLocks noChangeArrowheads="1"/>
          </p:cNvSpPr>
          <p:nvPr/>
        </p:nvSpPr>
        <p:spPr bwMode="auto">
          <a:xfrm>
            <a:off x="1219200" y="1371600"/>
            <a:ext cx="7772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fr-CH" altLang="en-US" sz="2000">
                <a:sym typeface="Wingdings" panose="05000000000000000000" pitchFamily="2" charset="2"/>
              </a:rPr>
              <a:t>Velocity estimation [m/day]:</a:t>
            </a:r>
          </a:p>
          <a:p>
            <a:pPr eaLnBrk="1" hangingPunct="1">
              <a:spcBef>
                <a:spcPct val="20000"/>
              </a:spcBef>
            </a:pPr>
            <a:r>
              <a:rPr lang="fr-CH" altLang="en-US" sz="2000">
                <a:sym typeface="Wingdings" panose="05000000000000000000" pitchFamily="2" charset="2"/>
              </a:rPr>
              <a:t>V = distance from injection site / time to peak from injection day</a:t>
            </a:r>
          </a:p>
          <a:p>
            <a:pPr lvl="1" eaLnBrk="1" hangingPunct="1">
              <a:spcBef>
                <a:spcPct val="20000"/>
              </a:spcBef>
              <a:buFontTx/>
              <a:buChar char="–"/>
            </a:pPr>
            <a:r>
              <a:rPr lang="fr-CH" altLang="en-US" sz="1800">
                <a:sym typeface="Wingdings" panose="05000000000000000000" pitchFamily="2" charset="2"/>
              </a:rPr>
              <a:t>S6: Longer pathway, faster velocities (V central &lt; V edges)</a:t>
            </a:r>
          </a:p>
          <a:p>
            <a:pPr lvl="1" eaLnBrk="1" hangingPunct="1">
              <a:spcBef>
                <a:spcPct val="20000"/>
              </a:spcBef>
              <a:buFontTx/>
              <a:buChar char="–"/>
            </a:pPr>
            <a:r>
              <a:rPr lang="fr-CH" altLang="en-US" sz="1800">
                <a:sym typeface="Wingdings" panose="05000000000000000000" pitchFamily="2" charset="2"/>
              </a:rPr>
              <a:t>S7: Shorter pathway, slower velocities (V central &gt; V edges)</a:t>
            </a:r>
          </a:p>
          <a:p>
            <a:pPr eaLnBrk="1" hangingPunct="1">
              <a:spcBef>
                <a:spcPct val="20000"/>
              </a:spcBef>
            </a:pPr>
            <a:endParaRPr lang="fr-CH" altLang="en-US" sz="2000">
              <a:sym typeface="Wingdings" panose="05000000000000000000" pitchFamily="2" charset="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Slide Number Placeholder 6">
            <a:extLst>
              <a:ext uri="{FF2B5EF4-FFF2-40B4-BE49-F238E27FC236}">
                <a16:creationId xmlns:a16="http://schemas.microsoft.com/office/drawing/2014/main" id="{1B5C4B8D-7228-47D3-9CCC-EB544B7E4B0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692F95F-F007-46A7-BA82-676DDCEEF6AE}" type="slidenum">
              <a:rPr lang="fr-FR" altLang="en-US" sz="1400"/>
              <a:pPr eaLnBrk="1" hangingPunct="1"/>
              <a:t>39</a:t>
            </a:fld>
            <a:endParaRPr lang="fr-FR" altLang="en-US" sz="1400"/>
          </a:p>
        </p:txBody>
      </p:sp>
      <p:graphicFrame>
        <p:nvGraphicFramePr>
          <p:cNvPr id="70658" name="Object 2">
            <a:extLst>
              <a:ext uri="{FF2B5EF4-FFF2-40B4-BE49-F238E27FC236}">
                <a16:creationId xmlns:a16="http://schemas.microsoft.com/office/drawing/2014/main" id="{01B17505-D39E-4884-803E-62A01D69438B}"/>
              </a:ext>
            </a:extLst>
          </p:cNvPr>
          <p:cNvGraphicFramePr>
            <a:graphicFrameLocks noChangeAspect="1"/>
          </p:cNvGraphicFramePr>
          <p:nvPr>
            <p:ph sz="half" idx="2"/>
          </p:nvPr>
        </p:nvGraphicFramePr>
        <p:xfrm>
          <a:off x="2209800" y="3505200"/>
          <a:ext cx="4038600" cy="2898775"/>
        </p:xfrm>
        <a:graphic>
          <a:graphicData uri="http://schemas.openxmlformats.org/presentationml/2006/ole">
            <mc:AlternateContent xmlns:mc="http://schemas.openxmlformats.org/markup-compatibility/2006">
              <mc:Choice xmlns:v="urn:schemas-microsoft-com:vml" Requires="v">
                <p:oleObj spid="_x0000_s70671" name="Chart" r:id="rId3" imgW="4867275" imgH="2590740" progId="Excel.Chart.8">
                  <p:embed/>
                </p:oleObj>
              </mc:Choice>
              <mc:Fallback>
                <p:oleObj name="Chart" r:id="rId3" imgW="4867275" imgH="2590740" progId="Excel.Char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r="37737"/>
                      <a:stretch>
                        <a:fillRect/>
                      </a:stretch>
                    </p:blipFill>
                    <p:spPr bwMode="auto">
                      <a:xfrm>
                        <a:off x="2209800" y="3505200"/>
                        <a:ext cx="4038600" cy="289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0661" name="Rectangle 14">
            <a:extLst>
              <a:ext uri="{FF2B5EF4-FFF2-40B4-BE49-F238E27FC236}">
                <a16:creationId xmlns:a16="http://schemas.microsoft.com/office/drawing/2014/main" id="{21CA7BA0-AB07-4496-AAA6-B89E3D24F2D1}"/>
              </a:ext>
            </a:extLst>
          </p:cNvPr>
          <p:cNvSpPr>
            <a:spLocks noChangeArrowheads="1"/>
          </p:cNvSpPr>
          <p:nvPr/>
        </p:nvSpPr>
        <p:spPr bwMode="auto">
          <a:xfrm>
            <a:off x="1219200" y="1371600"/>
            <a:ext cx="5181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fr-CH" altLang="en-US" sz="2000">
                <a:sym typeface="Wingdings" panose="05000000000000000000" pitchFamily="2" charset="2"/>
              </a:rPr>
              <a:t>No significant [SF</a:t>
            </a:r>
            <a:r>
              <a:rPr lang="fr-CH" altLang="en-US" sz="2000" baseline="-25000">
                <a:sym typeface="Wingdings" panose="05000000000000000000" pitchFamily="2" charset="2"/>
              </a:rPr>
              <a:t>6</a:t>
            </a:r>
            <a:r>
              <a:rPr lang="fr-CH" altLang="en-US" sz="2000">
                <a:sym typeface="Wingdings" panose="05000000000000000000" pitchFamily="2" charset="2"/>
              </a:rPr>
              <a:t>] peak, low and fairly stable concentrations</a:t>
            </a:r>
          </a:p>
        </p:txBody>
      </p:sp>
      <p:sp>
        <p:nvSpPr>
          <p:cNvPr id="70662" name="Rectangle 2">
            <a:extLst>
              <a:ext uri="{FF2B5EF4-FFF2-40B4-BE49-F238E27FC236}">
                <a16:creationId xmlns:a16="http://schemas.microsoft.com/office/drawing/2014/main" id="{0235CB15-E17C-4AAC-B840-7F0D4FD5AAFD}"/>
              </a:ext>
            </a:extLst>
          </p:cNvPr>
          <p:cNvSpPr>
            <a:spLocks noChangeArrowheads="1"/>
          </p:cNvSpPr>
          <p:nvPr/>
        </p:nvSpPr>
        <p:spPr bwMode="auto">
          <a:xfrm>
            <a:off x="1219200" y="1447800"/>
            <a:ext cx="75438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20000"/>
              </a:spcBef>
              <a:buFontTx/>
              <a:buChar char="–"/>
            </a:pPr>
            <a:endParaRPr lang="en-US" altLang="en-US" sz="1800"/>
          </a:p>
        </p:txBody>
      </p:sp>
      <p:grpSp>
        <p:nvGrpSpPr>
          <p:cNvPr id="70663" name="Group 3">
            <a:extLst>
              <a:ext uri="{FF2B5EF4-FFF2-40B4-BE49-F238E27FC236}">
                <a16:creationId xmlns:a16="http://schemas.microsoft.com/office/drawing/2014/main" id="{C39AA2F4-7232-467E-AA9F-65064231A218}"/>
              </a:ext>
            </a:extLst>
          </p:cNvPr>
          <p:cNvGrpSpPr>
            <a:grpSpLocks/>
          </p:cNvGrpSpPr>
          <p:nvPr/>
        </p:nvGrpSpPr>
        <p:grpSpPr bwMode="auto">
          <a:xfrm>
            <a:off x="0" y="0"/>
            <a:ext cx="1143000" cy="6858000"/>
            <a:chOff x="0" y="0"/>
            <a:chExt cx="720" cy="4320"/>
          </a:xfrm>
        </p:grpSpPr>
        <p:pic>
          <p:nvPicPr>
            <p:cNvPr id="70669" name="Picture 4" descr="CostaRica270509 006">
              <a:extLst>
                <a:ext uri="{FF2B5EF4-FFF2-40B4-BE49-F238E27FC236}">
                  <a16:creationId xmlns:a16="http://schemas.microsoft.com/office/drawing/2014/main" id="{E23C8F4B-AD7B-46F4-B992-26C4AB32E1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70" name="Picture 7" descr="UFlogo">
              <a:extLst>
                <a:ext uri="{FF2B5EF4-FFF2-40B4-BE49-F238E27FC236}">
                  <a16:creationId xmlns:a16="http://schemas.microsoft.com/office/drawing/2014/main" id="{8E88E2F9-C409-41ED-9179-991D42EC5E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0664" name="Rectangle 6">
            <a:extLst>
              <a:ext uri="{FF2B5EF4-FFF2-40B4-BE49-F238E27FC236}">
                <a16:creationId xmlns:a16="http://schemas.microsoft.com/office/drawing/2014/main" id="{FB28D1B6-CF1A-4768-851B-8C50C3EC8BE5}"/>
              </a:ext>
            </a:extLst>
          </p:cNvPr>
          <p:cNvSpPr>
            <a:spLocks noChangeArrowheads="1"/>
          </p:cNvSpPr>
          <p:nvPr/>
        </p:nvSpPr>
        <p:spPr bwMode="auto">
          <a:xfrm>
            <a:off x="1219200" y="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fr-CH" altLang="en-US" sz="3200" i="1">
                <a:solidFill>
                  <a:schemeClr val="tx2"/>
                </a:solidFill>
                <a:sym typeface="Wingdings" panose="05000000000000000000" pitchFamily="2" charset="2"/>
              </a:rPr>
              <a:t>2.3.3 Br </a:t>
            </a:r>
            <a:r>
              <a:rPr lang="fr-CH" altLang="en-US" sz="3200" i="1" baseline="30000">
                <a:solidFill>
                  <a:schemeClr val="tx2"/>
                </a:solidFill>
                <a:sym typeface="Wingdings" panose="05000000000000000000" pitchFamily="2" charset="2"/>
              </a:rPr>
              <a:t>-</a:t>
            </a:r>
            <a:r>
              <a:rPr lang="fr-CH" altLang="en-US" sz="3200" i="1">
                <a:solidFill>
                  <a:schemeClr val="tx2"/>
                </a:solidFill>
              </a:rPr>
              <a:t> comparison with </a:t>
            </a:r>
            <a:r>
              <a:rPr lang="fr-CH" altLang="en-US" sz="3200" i="1">
                <a:solidFill>
                  <a:schemeClr val="tx2"/>
                </a:solidFill>
                <a:sym typeface="Wingdings" panose="05000000000000000000" pitchFamily="2" charset="2"/>
              </a:rPr>
              <a:t>SF</a:t>
            </a:r>
            <a:r>
              <a:rPr lang="fr-CH" altLang="en-US" sz="3200" i="1" baseline="-25000">
                <a:solidFill>
                  <a:schemeClr val="tx2"/>
                </a:solidFill>
                <a:sym typeface="Wingdings" panose="05000000000000000000" pitchFamily="2" charset="2"/>
              </a:rPr>
              <a:t>6</a:t>
            </a:r>
            <a:endParaRPr lang="fr-FR" altLang="en-US" sz="3200" i="1" baseline="-25000">
              <a:solidFill>
                <a:schemeClr val="tx2"/>
              </a:solidFill>
              <a:sym typeface="Wingdings" panose="05000000000000000000" pitchFamily="2" charset="2"/>
            </a:endParaRPr>
          </a:p>
        </p:txBody>
      </p:sp>
      <p:pic>
        <p:nvPicPr>
          <p:cNvPr id="70665" name="Picture 7" descr="logoEPFL">
            <a:extLst>
              <a:ext uri="{FF2B5EF4-FFF2-40B4-BE49-F238E27FC236}">
                <a16:creationId xmlns:a16="http://schemas.microsoft.com/office/drawing/2014/main" id="{D5127382-8919-4B2C-86C2-DBC359B1A4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0659" name="Object 3">
            <a:extLst>
              <a:ext uri="{FF2B5EF4-FFF2-40B4-BE49-F238E27FC236}">
                <a16:creationId xmlns:a16="http://schemas.microsoft.com/office/drawing/2014/main" id="{A897123D-3540-4343-8138-72942C14B794}"/>
              </a:ext>
            </a:extLst>
          </p:cNvPr>
          <p:cNvGraphicFramePr>
            <a:graphicFrameLocks noChangeAspect="1"/>
          </p:cNvGraphicFramePr>
          <p:nvPr>
            <p:ph sz="half" idx="1"/>
          </p:nvPr>
        </p:nvGraphicFramePr>
        <p:xfrm>
          <a:off x="5334000" y="3454400"/>
          <a:ext cx="1143000" cy="889000"/>
        </p:xfrm>
        <a:graphic>
          <a:graphicData uri="http://schemas.openxmlformats.org/presentationml/2006/ole">
            <mc:AlternateContent xmlns:mc="http://schemas.openxmlformats.org/markup-compatibility/2006">
              <mc:Choice xmlns:v="urn:schemas-microsoft-com:vml" Requires="v">
                <p:oleObj spid="_x0000_s70672" name="Chart" r:id="rId8" imgW="4810185" imgH="2247781" progId="Excel.Chart.8">
                  <p:embed/>
                </p:oleObj>
              </mc:Choice>
              <mc:Fallback>
                <p:oleObj name="Chart" r:id="rId8" imgW="4810185" imgH="2247781" progId="Excel.Chart.8">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l="78320" t="37425" r="1901" b="29289"/>
                      <a:stretch>
                        <a:fillRect/>
                      </a:stretch>
                    </p:blipFill>
                    <p:spPr bwMode="auto">
                      <a:xfrm>
                        <a:off x="5334000" y="3454400"/>
                        <a:ext cx="1143000" cy="88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70666" name="Picture 13" descr="Sampling Location">
            <a:extLst>
              <a:ext uri="{FF2B5EF4-FFF2-40B4-BE49-F238E27FC236}">
                <a16:creationId xmlns:a16="http://schemas.microsoft.com/office/drawing/2014/main" id="{BB0066A3-5A33-4724-9224-F875BAA0D0D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38374" t="2951" r="17451" b="41902"/>
          <a:stretch>
            <a:fillRect/>
          </a:stretch>
        </p:blipFill>
        <p:spPr bwMode="auto">
          <a:xfrm>
            <a:off x="6477000" y="914400"/>
            <a:ext cx="244633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2" name="Picture 19">
            <a:extLst>
              <a:ext uri="{FF2B5EF4-FFF2-40B4-BE49-F238E27FC236}">
                <a16:creationId xmlns:a16="http://schemas.microsoft.com/office/drawing/2014/main" id="{21B42B36-B560-486B-94C9-2137EBBA26C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494" t="2739" r="1494" b="2739"/>
          <a:stretch>
            <a:fillRect/>
          </a:stretch>
        </p:blipFill>
        <p:spPr bwMode="auto">
          <a:xfrm>
            <a:off x="1752600" y="3429000"/>
            <a:ext cx="51816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2" name="Rectangle 18">
            <a:extLst>
              <a:ext uri="{FF2B5EF4-FFF2-40B4-BE49-F238E27FC236}">
                <a16:creationId xmlns:a16="http://schemas.microsoft.com/office/drawing/2014/main" id="{6CACE305-3EC4-408A-913B-52B89E7F0825}"/>
              </a:ext>
            </a:extLst>
          </p:cNvPr>
          <p:cNvSpPr>
            <a:spLocks noChangeArrowheads="1"/>
          </p:cNvSpPr>
          <p:nvPr/>
        </p:nvSpPr>
        <p:spPr bwMode="auto">
          <a:xfrm>
            <a:off x="1219200" y="2133600"/>
            <a:ext cx="5181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fr-CH" altLang="en-US" sz="2000">
                <a:sym typeface="Wingdings" panose="05000000000000000000" pitchFamily="2" charset="2"/>
              </a:rPr>
              <a:t>Similar fast decrease of [SF</a:t>
            </a:r>
            <a:r>
              <a:rPr lang="fr-CH" altLang="en-US" sz="2000" baseline="-25000">
                <a:sym typeface="Wingdings" panose="05000000000000000000" pitchFamily="2" charset="2"/>
              </a:rPr>
              <a:t>6</a:t>
            </a:r>
            <a:r>
              <a:rPr lang="fr-CH" altLang="en-US" sz="2000">
                <a:sym typeface="Wingdings" panose="05000000000000000000" pitchFamily="2" charset="2"/>
              </a:rPr>
              <a:t>] from reference bucket and at injection sites:</a:t>
            </a:r>
          </a:p>
          <a:p>
            <a:pPr lvl="1" eaLnBrk="1" hangingPunct="1">
              <a:spcBef>
                <a:spcPct val="20000"/>
              </a:spcBef>
              <a:buFont typeface="Wingdings" panose="05000000000000000000" pitchFamily="2" charset="2"/>
              <a:buChar char="à"/>
            </a:pPr>
            <a:r>
              <a:rPr lang="fr-CH" altLang="en-US" sz="1800">
                <a:sym typeface="Wingdings" panose="05000000000000000000" pitchFamily="2" charset="2"/>
              </a:rPr>
              <a:t>Too fast volatilization during transport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3442"/>
                                        </p:tgtEl>
                                        <p:attrNameLst>
                                          <p:attrName>style.visibility</p:attrName>
                                        </p:attrNameLst>
                                      </p:cBhvr>
                                      <p:to>
                                        <p:strVal val="visible"/>
                                      </p:to>
                                    </p:set>
                                    <p:anim calcmode="lin" valueType="num">
                                      <p:cBhvr additive="base">
                                        <p:cTn id="7" dur="500" fill="hold"/>
                                        <p:tgtEl>
                                          <p:spTgt spid="103442"/>
                                        </p:tgtEl>
                                        <p:attrNameLst>
                                          <p:attrName>ppt_x</p:attrName>
                                        </p:attrNameLst>
                                      </p:cBhvr>
                                      <p:tavLst>
                                        <p:tav tm="0">
                                          <p:val>
                                            <p:strVal val="#ppt_x"/>
                                          </p:val>
                                        </p:tav>
                                        <p:tav tm="100000">
                                          <p:val>
                                            <p:strVal val="#ppt_x"/>
                                          </p:val>
                                        </p:tav>
                                      </p:tavLst>
                                    </p:anim>
                                    <p:anim calcmode="lin" valueType="num">
                                      <p:cBhvr additive="base">
                                        <p:cTn id="8" dur="500" fill="hold"/>
                                        <p:tgtEl>
                                          <p:spTgt spid="10344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3432"/>
                                        </p:tgtEl>
                                        <p:attrNameLst>
                                          <p:attrName>style.visibility</p:attrName>
                                        </p:attrNameLst>
                                      </p:cBhvr>
                                      <p:to>
                                        <p:strVal val="visible"/>
                                      </p:to>
                                    </p:set>
                                    <p:anim calcmode="lin" valueType="num">
                                      <p:cBhvr additive="base">
                                        <p:cTn id="11" dur="500" fill="hold"/>
                                        <p:tgtEl>
                                          <p:spTgt spid="103432"/>
                                        </p:tgtEl>
                                        <p:attrNameLst>
                                          <p:attrName>ppt_x</p:attrName>
                                        </p:attrNameLst>
                                      </p:cBhvr>
                                      <p:tavLst>
                                        <p:tav tm="0">
                                          <p:val>
                                            <p:strVal val="#ppt_x"/>
                                          </p:val>
                                        </p:tav>
                                        <p:tav tm="100000">
                                          <p:val>
                                            <p:strVal val="#ppt_x"/>
                                          </p:val>
                                        </p:tav>
                                      </p:tavLst>
                                    </p:anim>
                                    <p:anim calcmode="lin" valueType="num">
                                      <p:cBhvr additive="base">
                                        <p:cTn id="12" dur="500" fill="hold"/>
                                        <p:tgtEl>
                                          <p:spTgt spid="1034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4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5">
            <a:extLst>
              <a:ext uri="{FF2B5EF4-FFF2-40B4-BE49-F238E27FC236}">
                <a16:creationId xmlns:a16="http://schemas.microsoft.com/office/drawing/2014/main" id="{E607F2B6-C1B9-4834-93E0-5BEA4E6FD07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D47C4A2-A703-4E37-AB1D-306EE3B75B67}" type="slidenum">
              <a:rPr lang="fr-FR" altLang="en-US" sz="1400"/>
              <a:pPr eaLnBrk="1" hangingPunct="1"/>
              <a:t>40</a:t>
            </a:fld>
            <a:endParaRPr lang="fr-FR" altLang="en-US" sz="1400"/>
          </a:p>
        </p:txBody>
      </p:sp>
      <p:sp>
        <p:nvSpPr>
          <p:cNvPr id="71683" name="Rectangle 2">
            <a:extLst>
              <a:ext uri="{FF2B5EF4-FFF2-40B4-BE49-F238E27FC236}">
                <a16:creationId xmlns:a16="http://schemas.microsoft.com/office/drawing/2014/main" id="{C3F1BEF1-80F6-4F49-8073-F0D4E425300A}"/>
              </a:ext>
            </a:extLst>
          </p:cNvPr>
          <p:cNvSpPr>
            <a:spLocks noChangeArrowheads="1"/>
          </p:cNvSpPr>
          <p:nvPr/>
        </p:nvSpPr>
        <p:spPr bwMode="auto">
          <a:xfrm>
            <a:off x="1219200" y="1447800"/>
            <a:ext cx="75438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20000"/>
              </a:spcBef>
              <a:buFontTx/>
              <a:buChar char="–"/>
            </a:pPr>
            <a:endParaRPr lang="en-US" altLang="en-US" sz="1800"/>
          </a:p>
        </p:txBody>
      </p:sp>
      <p:grpSp>
        <p:nvGrpSpPr>
          <p:cNvPr id="71684" name="Group 3">
            <a:extLst>
              <a:ext uri="{FF2B5EF4-FFF2-40B4-BE49-F238E27FC236}">
                <a16:creationId xmlns:a16="http://schemas.microsoft.com/office/drawing/2014/main" id="{AAA55E7D-5D8C-4AA4-9607-AF9BE7A00A5E}"/>
              </a:ext>
            </a:extLst>
          </p:cNvPr>
          <p:cNvGrpSpPr>
            <a:grpSpLocks/>
          </p:cNvGrpSpPr>
          <p:nvPr/>
        </p:nvGrpSpPr>
        <p:grpSpPr bwMode="auto">
          <a:xfrm>
            <a:off x="0" y="0"/>
            <a:ext cx="1143000" cy="6858000"/>
            <a:chOff x="0" y="0"/>
            <a:chExt cx="720" cy="4320"/>
          </a:xfrm>
        </p:grpSpPr>
        <p:pic>
          <p:nvPicPr>
            <p:cNvPr id="71690" name="Picture 4" descr="CostaRica270509 006">
              <a:extLst>
                <a:ext uri="{FF2B5EF4-FFF2-40B4-BE49-F238E27FC236}">
                  <a16:creationId xmlns:a16="http://schemas.microsoft.com/office/drawing/2014/main" id="{FE13D411-A741-4A6C-8AD0-D3DEBEA097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1" name="Picture 7" descr="UFlogo">
              <a:extLst>
                <a:ext uri="{FF2B5EF4-FFF2-40B4-BE49-F238E27FC236}">
                  <a16:creationId xmlns:a16="http://schemas.microsoft.com/office/drawing/2014/main" id="{0484E00C-B55E-4422-BE31-3E221B13FF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685" name="Rectangle 6">
            <a:extLst>
              <a:ext uri="{FF2B5EF4-FFF2-40B4-BE49-F238E27FC236}">
                <a16:creationId xmlns:a16="http://schemas.microsoft.com/office/drawing/2014/main" id="{25F605E8-22A8-489C-A74A-E3BAE974E798}"/>
              </a:ext>
            </a:extLst>
          </p:cNvPr>
          <p:cNvSpPr>
            <a:spLocks noChangeArrowheads="1"/>
          </p:cNvSpPr>
          <p:nvPr/>
        </p:nvSpPr>
        <p:spPr bwMode="auto">
          <a:xfrm>
            <a:off x="1219200" y="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fr-CH" altLang="en-US" sz="3200" i="1">
                <a:solidFill>
                  <a:schemeClr val="tx2"/>
                </a:solidFill>
              </a:rPr>
              <a:t>2.4 Conclusions</a:t>
            </a:r>
            <a:endParaRPr lang="fr-FR" altLang="en-US" sz="3200" i="1">
              <a:solidFill>
                <a:schemeClr val="tx2"/>
              </a:solidFill>
            </a:endParaRPr>
          </a:p>
        </p:txBody>
      </p:sp>
      <p:pic>
        <p:nvPicPr>
          <p:cNvPr id="71686" name="Picture 7" descr="logoEPFL">
            <a:extLst>
              <a:ext uri="{FF2B5EF4-FFF2-40B4-BE49-F238E27FC236}">
                <a16:creationId xmlns:a16="http://schemas.microsoft.com/office/drawing/2014/main" id="{9C758051-93E6-4A14-92C7-69AAA15F7F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7" name="Rectangle 9">
            <a:extLst>
              <a:ext uri="{FF2B5EF4-FFF2-40B4-BE49-F238E27FC236}">
                <a16:creationId xmlns:a16="http://schemas.microsoft.com/office/drawing/2014/main" id="{DC9B726F-7BBF-4B29-83F1-66BBF92EA626}"/>
              </a:ext>
            </a:extLst>
          </p:cNvPr>
          <p:cNvSpPr>
            <a:spLocks noChangeArrowheads="1"/>
          </p:cNvSpPr>
          <p:nvPr/>
        </p:nvSpPr>
        <p:spPr bwMode="auto">
          <a:xfrm>
            <a:off x="1219200" y="1447800"/>
            <a:ext cx="7467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fr-CH" altLang="en-US" sz="2000">
                <a:sym typeface="Wingdings" panose="05000000000000000000" pitchFamily="2" charset="2"/>
              </a:rPr>
              <a:t>Bromide: successful tracer in shallow and slow surface flow in humid and tropical climate </a:t>
            </a:r>
          </a:p>
          <a:p>
            <a:pPr eaLnBrk="1" hangingPunct="1">
              <a:spcBef>
                <a:spcPct val="20000"/>
              </a:spcBef>
              <a:buFontTx/>
              <a:buChar char="•"/>
            </a:pPr>
            <a:r>
              <a:rPr lang="fr-CH" altLang="en-US" sz="2000">
                <a:sym typeface="Wingdings" panose="05000000000000000000" pitchFamily="2" charset="2"/>
              </a:rPr>
              <a:t>Sulfur Hexafluoride: not adapted to these conditions </a:t>
            </a:r>
          </a:p>
        </p:txBody>
      </p:sp>
      <p:sp>
        <p:nvSpPr>
          <p:cNvPr id="104458" name="Rectangle 10">
            <a:extLst>
              <a:ext uri="{FF2B5EF4-FFF2-40B4-BE49-F238E27FC236}">
                <a16:creationId xmlns:a16="http://schemas.microsoft.com/office/drawing/2014/main" id="{84FE3EDB-2189-47D1-BD81-CA906D319C17}"/>
              </a:ext>
            </a:extLst>
          </p:cNvPr>
          <p:cNvSpPr>
            <a:spLocks noChangeArrowheads="1"/>
          </p:cNvSpPr>
          <p:nvPr/>
        </p:nvSpPr>
        <p:spPr bwMode="auto">
          <a:xfrm>
            <a:off x="1219200" y="2667000"/>
            <a:ext cx="7467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fr-CH" altLang="en-US" sz="2000">
                <a:sym typeface="Wingdings" panose="05000000000000000000" pitchFamily="2" charset="2"/>
              </a:rPr>
              <a:t>Average flow velocities (7-26 m/day) in the same range than velocities calculated with the time residence and the longest path along the wetland (6-11 m/day)</a:t>
            </a:r>
          </a:p>
        </p:txBody>
      </p:sp>
      <p:sp>
        <p:nvSpPr>
          <p:cNvPr id="104459" name="Rectangle 11">
            <a:extLst>
              <a:ext uri="{FF2B5EF4-FFF2-40B4-BE49-F238E27FC236}">
                <a16:creationId xmlns:a16="http://schemas.microsoft.com/office/drawing/2014/main" id="{CDFBE3A0-99D7-4D65-A229-0EBA340045F7}"/>
              </a:ext>
            </a:extLst>
          </p:cNvPr>
          <p:cNvSpPr>
            <a:spLocks noChangeArrowheads="1"/>
          </p:cNvSpPr>
          <p:nvPr/>
        </p:nvSpPr>
        <p:spPr bwMode="auto">
          <a:xfrm>
            <a:off x="1219200" y="3810000"/>
            <a:ext cx="7467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fr-CH" altLang="en-US" sz="2000">
                <a:sym typeface="Wingdings" panose="05000000000000000000" pitchFamily="2" charset="2"/>
              </a:rPr>
              <a:t>Time to peak and distance between sites gave preliminary analysis to study the hydraulic caracteristics of the wetland (flowpaths, velocities and preferential chanels)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458"/>
                                        </p:tgtEl>
                                        <p:attrNameLst>
                                          <p:attrName>style.visibility</p:attrName>
                                        </p:attrNameLst>
                                      </p:cBhvr>
                                      <p:to>
                                        <p:strVal val="visible"/>
                                      </p:to>
                                    </p:set>
                                    <p:anim calcmode="lin" valueType="num">
                                      <p:cBhvr additive="base">
                                        <p:cTn id="7" dur="500" fill="hold"/>
                                        <p:tgtEl>
                                          <p:spTgt spid="104458"/>
                                        </p:tgtEl>
                                        <p:attrNameLst>
                                          <p:attrName>ppt_x</p:attrName>
                                        </p:attrNameLst>
                                      </p:cBhvr>
                                      <p:tavLst>
                                        <p:tav tm="0">
                                          <p:val>
                                            <p:strVal val="#ppt_x"/>
                                          </p:val>
                                        </p:tav>
                                        <p:tav tm="100000">
                                          <p:val>
                                            <p:strVal val="#ppt_x"/>
                                          </p:val>
                                        </p:tav>
                                      </p:tavLst>
                                    </p:anim>
                                    <p:anim calcmode="lin" valueType="num">
                                      <p:cBhvr additive="base">
                                        <p:cTn id="8" dur="500" fill="hold"/>
                                        <p:tgtEl>
                                          <p:spTgt spid="10445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459"/>
                                        </p:tgtEl>
                                        <p:attrNameLst>
                                          <p:attrName>style.visibility</p:attrName>
                                        </p:attrNameLst>
                                      </p:cBhvr>
                                      <p:to>
                                        <p:strVal val="visible"/>
                                      </p:to>
                                    </p:set>
                                    <p:anim calcmode="lin" valueType="num">
                                      <p:cBhvr additive="base">
                                        <p:cTn id="13" dur="500" fill="hold"/>
                                        <p:tgtEl>
                                          <p:spTgt spid="104459"/>
                                        </p:tgtEl>
                                        <p:attrNameLst>
                                          <p:attrName>ppt_x</p:attrName>
                                        </p:attrNameLst>
                                      </p:cBhvr>
                                      <p:tavLst>
                                        <p:tav tm="0">
                                          <p:val>
                                            <p:strVal val="#ppt_x"/>
                                          </p:val>
                                        </p:tav>
                                        <p:tav tm="100000">
                                          <p:val>
                                            <p:strVal val="#ppt_x"/>
                                          </p:val>
                                        </p:tav>
                                      </p:tavLst>
                                    </p:anim>
                                    <p:anim calcmode="lin" valueType="num">
                                      <p:cBhvr additive="base">
                                        <p:cTn id="14" dur="500" fill="hold"/>
                                        <p:tgtEl>
                                          <p:spTgt spid="1044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8" grpId="0"/>
      <p:bldP spid="10445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5">
            <a:extLst>
              <a:ext uri="{FF2B5EF4-FFF2-40B4-BE49-F238E27FC236}">
                <a16:creationId xmlns:a16="http://schemas.microsoft.com/office/drawing/2014/main" id="{56642187-4738-4798-9209-F54F7A7BC86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7A84C5E-B3D4-4589-8DDA-7A13DB90BDBA}" type="slidenum">
              <a:rPr lang="fr-FR" altLang="en-US" sz="1400"/>
              <a:pPr eaLnBrk="1" hangingPunct="1"/>
              <a:t>41</a:t>
            </a:fld>
            <a:endParaRPr lang="fr-FR" altLang="en-US" sz="1400"/>
          </a:p>
        </p:txBody>
      </p:sp>
      <p:sp>
        <p:nvSpPr>
          <p:cNvPr id="72707" name="Rectangle 2">
            <a:extLst>
              <a:ext uri="{FF2B5EF4-FFF2-40B4-BE49-F238E27FC236}">
                <a16:creationId xmlns:a16="http://schemas.microsoft.com/office/drawing/2014/main" id="{CE410F38-20CF-4383-ACEE-51B3E65C10B3}"/>
              </a:ext>
            </a:extLst>
          </p:cNvPr>
          <p:cNvSpPr>
            <a:spLocks noChangeArrowheads="1"/>
          </p:cNvSpPr>
          <p:nvPr/>
        </p:nvSpPr>
        <p:spPr bwMode="auto">
          <a:xfrm>
            <a:off x="1219200" y="1447800"/>
            <a:ext cx="75438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4161750" indent="-2416175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20000"/>
              </a:spcBef>
              <a:buFontTx/>
              <a:buChar char="–"/>
            </a:pPr>
            <a:endParaRPr lang="en-US" altLang="en-US" sz="1800"/>
          </a:p>
        </p:txBody>
      </p:sp>
      <p:grpSp>
        <p:nvGrpSpPr>
          <p:cNvPr id="72708" name="Group 3">
            <a:extLst>
              <a:ext uri="{FF2B5EF4-FFF2-40B4-BE49-F238E27FC236}">
                <a16:creationId xmlns:a16="http://schemas.microsoft.com/office/drawing/2014/main" id="{12F01622-25C0-447F-8A7C-8DC7706B8461}"/>
              </a:ext>
            </a:extLst>
          </p:cNvPr>
          <p:cNvGrpSpPr>
            <a:grpSpLocks/>
          </p:cNvGrpSpPr>
          <p:nvPr/>
        </p:nvGrpSpPr>
        <p:grpSpPr bwMode="auto">
          <a:xfrm>
            <a:off x="0" y="0"/>
            <a:ext cx="1143000" cy="6858000"/>
            <a:chOff x="0" y="0"/>
            <a:chExt cx="720" cy="4320"/>
          </a:xfrm>
        </p:grpSpPr>
        <p:pic>
          <p:nvPicPr>
            <p:cNvPr id="72714" name="Picture 4" descr="CostaRica270509 006">
              <a:extLst>
                <a:ext uri="{FF2B5EF4-FFF2-40B4-BE49-F238E27FC236}">
                  <a16:creationId xmlns:a16="http://schemas.microsoft.com/office/drawing/2014/main" id="{1E63C397-C8B7-449C-ACF9-0AD4EBA94A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5" name="Picture 7" descr="UFlogo">
              <a:extLst>
                <a:ext uri="{FF2B5EF4-FFF2-40B4-BE49-F238E27FC236}">
                  <a16:creationId xmlns:a16="http://schemas.microsoft.com/office/drawing/2014/main" id="{1FB80FBA-506A-4DE9-9364-542693053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2709" name="Rectangle 6">
            <a:extLst>
              <a:ext uri="{FF2B5EF4-FFF2-40B4-BE49-F238E27FC236}">
                <a16:creationId xmlns:a16="http://schemas.microsoft.com/office/drawing/2014/main" id="{B9CF5197-2469-4A01-A2E3-9738F0A0E40B}"/>
              </a:ext>
            </a:extLst>
          </p:cNvPr>
          <p:cNvSpPr>
            <a:spLocks noChangeArrowheads="1"/>
          </p:cNvSpPr>
          <p:nvPr/>
        </p:nvSpPr>
        <p:spPr bwMode="auto">
          <a:xfrm>
            <a:off x="1219200" y="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fr-CH" altLang="en-US" sz="3200" i="1">
                <a:solidFill>
                  <a:schemeClr val="tx2"/>
                </a:solidFill>
              </a:rPr>
              <a:t>Summary – Take home</a:t>
            </a:r>
            <a:endParaRPr lang="fr-FR" altLang="en-US" sz="3200" i="1">
              <a:solidFill>
                <a:schemeClr val="tx2"/>
              </a:solidFill>
            </a:endParaRPr>
          </a:p>
        </p:txBody>
      </p:sp>
      <p:pic>
        <p:nvPicPr>
          <p:cNvPr id="72710" name="Picture 7" descr="logoEPFL">
            <a:extLst>
              <a:ext uri="{FF2B5EF4-FFF2-40B4-BE49-F238E27FC236}">
                <a16:creationId xmlns:a16="http://schemas.microsoft.com/office/drawing/2014/main" id="{6440ACE7-59D4-40C1-A403-11718621DE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1" name="Rectangle 9">
            <a:extLst>
              <a:ext uri="{FF2B5EF4-FFF2-40B4-BE49-F238E27FC236}">
                <a16:creationId xmlns:a16="http://schemas.microsoft.com/office/drawing/2014/main" id="{38DC1B05-03B0-48CE-A3DC-8B874436D169}"/>
              </a:ext>
            </a:extLst>
          </p:cNvPr>
          <p:cNvSpPr>
            <a:spLocks noChangeArrowheads="1"/>
          </p:cNvSpPr>
          <p:nvPr/>
        </p:nvSpPr>
        <p:spPr bwMode="auto">
          <a:xfrm>
            <a:off x="1219200" y="1447800"/>
            <a:ext cx="7467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endParaRPr lang="fr-CH" altLang="en-US" sz="2000">
              <a:sym typeface="Wingdings" panose="05000000000000000000" pitchFamily="2" charset="2"/>
            </a:endParaRPr>
          </a:p>
        </p:txBody>
      </p:sp>
      <p:sp>
        <p:nvSpPr>
          <p:cNvPr id="104458" name="Rectangle 10">
            <a:extLst>
              <a:ext uri="{FF2B5EF4-FFF2-40B4-BE49-F238E27FC236}">
                <a16:creationId xmlns:a16="http://schemas.microsoft.com/office/drawing/2014/main" id="{A8E04BB2-63F9-407A-8307-C37400F1FCCE}"/>
              </a:ext>
            </a:extLst>
          </p:cNvPr>
          <p:cNvSpPr>
            <a:spLocks noChangeArrowheads="1"/>
          </p:cNvSpPr>
          <p:nvPr/>
        </p:nvSpPr>
        <p:spPr bwMode="auto">
          <a:xfrm>
            <a:off x="1219200" y="914400"/>
            <a:ext cx="74676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US" altLang="en-US" sz="2000"/>
              <a:t>The small wetland proved stable and auto-regulated </a:t>
            </a:r>
          </a:p>
          <a:p>
            <a:pPr eaLnBrk="1" hangingPunct="1">
              <a:spcBef>
                <a:spcPct val="20000"/>
              </a:spcBef>
              <a:buFontTx/>
              <a:buChar char="•"/>
            </a:pPr>
            <a:r>
              <a:rPr lang="en-GB" altLang="en-US" sz="2000"/>
              <a:t>Small daily variation in flooding frequency and storage</a:t>
            </a:r>
          </a:p>
          <a:p>
            <a:pPr eaLnBrk="1" hangingPunct="1">
              <a:spcBef>
                <a:spcPct val="20000"/>
              </a:spcBef>
              <a:buFontTx/>
              <a:buChar char="•"/>
            </a:pPr>
            <a:r>
              <a:rPr lang="fr-CH" altLang="en-US" sz="2000"/>
              <a:t>Residence times (20-50 days) obtained for this wetland sindicate good water quality potential with expected removal of common pollutants (BOD, TSS, TN, TP) between 72-98% through the year.</a:t>
            </a:r>
          </a:p>
          <a:p>
            <a:pPr eaLnBrk="1" hangingPunct="1">
              <a:spcBef>
                <a:spcPct val="20000"/>
              </a:spcBef>
              <a:buFontTx/>
              <a:buChar char="•"/>
            </a:pPr>
            <a:r>
              <a:rPr lang="fr-CH" altLang="en-US" sz="2000">
                <a:sym typeface="Wingdings" panose="05000000000000000000" pitchFamily="2" charset="2"/>
              </a:rPr>
              <a:t>Hydrological and tracer study methods provided consistent average flow velocities (7-26 m/day) in the wetlands through the year.</a:t>
            </a:r>
          </a:p>
          <a:p>
            <a:pPr eaLnBrk="1" hangingPunct="1">
              <a:spcBef>
                <a:spcPct val="20000"/>
              </a:spcBef>
              <a:buFontTx/>
              <a:buChar char="•"/>
            </a:pPr>
            <a:r>
              <a:rPr lang="fr-CH" altLang="en-US" sz="2000">
                <a:sym typeface="Wingdings" panose="05000000000000000000" pitchFamily="2" charset="2"/>
              </a:rPr>
              <a:t>Time to peak and distance between sites gave preliminary analysis to study the hydraulic caracteristics of the wetland (flowpaths, velocities and preferential chanels) and indicates that the wetland is heterogeneous with fast and slow flow areas.</a:t>
            </a:r>
          </a:p>
          <a:p>
            <a:pPr eaLnBrk="1" hangingPunct="1">
              <a:spcBef>
                <a:spcPct val="20000"/>
              </a:spcBef>
              <a:buFontTx/>
              <a:buChar char="•"/>
            </a:pPr>
            <a:r>
              <a:rPr lang="fr-CH" altLang="en-US" sz="2000" b="1">
                <a:sym typeface="Wingdings" panose="05000000000000000000" pitchFamily="2" charset="2"/>
              </a:rPr>
              <a:t>These findings support the important role that small and ubiquitous wetlands in the humid tropics can play in the environmental quality of these areas</a:t>
            </a:r>
          </a:p>
        </p:txBody>
      </p:sp>
      <p:sp>
        <p:nvSpPr>
          <p:cNvPr id="72713" name="Rectangle 8">
            <a:extLst>
              <a:ext uri="{FF2B5EF4-FFF2-40B4-BE49-F238E27FC236}">
                <a16:creationId xmlns:a16="http://schemas.microsoft.com/office/drawing/2014/main" id="{EB503356-8924-4D7C-A7B5-0AFFDA8F4FCA}"/>
              </a:ext>
            </a:extLst>
          </p:cNvPr>
          <p:cNvSpPr>
            <a:spLocks noChangeArrowheads="1"/>
          </p:cNvSpPr>
          <p:nvPr/>
        </p:nvSpPr>
        <p:spPr bwMode="auto">
          <a:xfrm>
            <a:off x="1219200" y="1447800"/>
            <a:ext cx="754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endParaRPr lang="en-US" altLang="en-US" sz="1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458"/>
                                        </p:tgtEl>
                                        <p:attrNameLst>
                                          <p:attrName>style.visibility</p:attrName>
                                        </p:attrNameLst>
                                      </p:cBhvr>
                                      <p:to>
                                        <p:strVal val="visible"/>
                                      </p:to>
                                    </p:set>
                                    <p:anim calcmode="lin" valueType="num">
                                      <p:cBhvr additive="base">
                                        <p:cTn id="7" dur="500" fill="hold"/>
                                        <p:tgtEl>
                                          <p:spTgt spid="104458"/>
                                        </p:tgtEl>
                                        <p:attrNameLst>
                                          <p:attrName>ppt_x</p:attrName>
                                        </p:attrNameLst>
                                      </p:cBhvr>
                                      <p:tavLst>
                                        <p:tav tm="0">
                                          <p:val>
                                            <p:strVal val="#ppt_x"/>
                                          </p:val>
                                        </p:tav>
                                        <p:tav tm="100000">
                                          <p:val>
                                            <p:strVal val="#ppt_x"/>
                                          </p:val>
                                        </p:tav>
                                      </p:tavLst>
                                    </p:anim>
                                    <p:anim calcmode="lin" valueType="num">
                                      <p:cBhvr additive="base">
                                        <p:cTn id="8" dur="500" fill="hold"/>
                                        <p:tgtEl>
                                          <p:spTgt spid="1044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5">
            <a:extLst>
              <a:ext uri="{FF2B5EF4-FFF2-40B4-BE49-F238E27FC236}">
                <a16:creationId xmlns:a16="http://schemas.microsoft.com/office/drawing/2014/main" id="{E257D261-93D5-4878-8A1B-3CF460350CB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B505BC6-7A25-416F-848E-2C859E4A811E}" type="slidenum">
              <a:rPr lang="fr-FR" altLang="en-US" sz="1400"/>
              <a:pPr eaLnBrk="1" hangingPunct="1"/>
              <a:t>42</a:t>
            </a:fld>
            <a:endParaRPr lang="fr-FR" altLang="en-US" sz="1400"/>
          </a:p>
        </p:txBody>
      </p:sp>
      <p:grpSp>
        <p:nvGrpSpPr>
          <p:cNvPr id="73731" name="Group 4">
            <a:extLst>
              <a:ext uri="{FF2B5EF4-FFF2-40B4-BE49-F238E27FC236}">
                <a16:creationId xmlns:a16="http://schemas.microsoft.com/office/drawing/2014/main" id="{B24AA76E-8C47-4F8A-8194-7FF8E956FAE6}"/>
              </a:ext>
            </a:extLst>
          </p:cNvPr>
          <p:cNvGrpSpPr>
            <a:grpSpLocks/>
          </p:cNvGrpSpPr>
          <p:nvPr/>
        </p:nvGrpSpPr>
        <p:grpSpPr bwMode="auto">
          <a:xfrm>
            <a:off x="0" y="0"/>
            <a:ext cx="1143000" cy="6858000"/>
            <a:chOff x="0" y="0"/>
            <a:chExt cx="720" cy="4320"/>
          </a:xfrm>
        </p:grpSpPr>
        <p:pic>
          <p:nvPicPr>
            <p:cNvPr id="73739" name="Picture 5" descr="CostaRica270509 006">
              <a:extLst>
                <a:ext uri="{FF2B5EF4-FFF2-40B4-BE49-F238E27FC236}">
                  <a16:creationId xmlns:a16="http://schemas.microsoft.com/office/drawing/2014/main" id="{43EB4E44-2B3D-4120-872E-5BA98BEFD4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0" name="Picture 7" descr="UFlogo">
              <a:extLst>
                <a:ext uri="{FF2B5EF4-FFF2-40B4-BE49-F238E27FC236}">
                  <a16:creationId xmlns:a16="http://schemas.microsoft.com/office/drawing/2014/main" id="{A172B5F1-C4E4-4A2A-88C9-8F619F4296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3732" name="Rectangle 7">
            <a:extLst>
              <a:ext uri="{FF2B5EF4-FFF2-40B4-BE49-F238E27FC236}">
                <a16:creationId xmlns:a16="http://schemas.microsoft.com/office/drawing/2014/main" id="{A465AB35-A4A9-46CE-8E79-4C26C6CAE3CC}"/>
              </a:ext>
            </a:extLst>
          </p:cNvPr>
          <p:cNvSpPr>
            <a:spLocks noChangeArrowheads="1"/>
          </p:cNvSpPr>
          <p:nvPr/>
        </p:nvSpPr>
        <p:spPr bwMode="auto">
          <a:xfrm>
            <a:off x="1219200" y="0"/>
            <a:ext cx="7543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fr-CH" altLang="en-US" sz="3200" i="1">
                <a:solidFill>
                  <a:schemeClr val="tx2"/>
                </a:solidFill>
              </a:rPr>
              <a:t>Future steps</a:t>
            </a:r>
            <a:endParaRPr lang="fr-FR" altLang="en-US" sz="3200" i="1">
              <a:solidFill>
                <a:schemeClr val="tx2"/>
              </a:solidFill>
            </a:endParaRPr>
          </a:p>
        </p:txBody>
      </p:sp>
      <p:pic>
        <p:nvPicPr>
          <p:cNvPr id="26634" name="Picture 10" descr="Application_RRoberts 190">
            <a:extLst>
              <a:ext uri="{FF2B5EF4-FFF2-40B4-BE49-F238E27FC236}">
                <a16:creationId xmlns:a16="http://schemas.microsoft.com/office/drawing/2014/main" id="{5959E254-D93B-406D-A093-649D0F82F5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0750" y="787400"/>
            <a:ext cx="179705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11" descr="Application_RRoberts 206">
            <a:extLst>
              <a:ext uri="{FF2B5EF4-FFF2-40B4-BE49-F238E27FC236}">
                <a16:creationId xmlns:a16="http://schemas.microsoft.com/office/drawing/2014/main" id="{F1C81C4B-047E-4D42-9933-9BB74D0352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2575" y="4114800"/>
            <a:ext cx="347662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8" name="Picture 14" descr="DSCF1843">
            <a:extLst>
              <a:ext uri="{FF2B5EF4-FFF2-40B4-BE49-F238E27FC236}">
                <a16:creationId xmlns:a16="http://schemas.microsoft.com/office/drawing/2014/main" id="{C01378B6-5E89-4191-BBA1-8A2329F46E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4111625"/>
            <a:ext cx="3962400"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9" name="Picture 15" descr="Application_RRoberts 182">
            <a:extLst>
              <a:ext uri="{FF2B5EF4-FFF2-40B4-BE49-F238E27FC236}">
                <a16:creationId xmlns:a16="http://schemas.microsoft.com/office/drawing/2014/main" id="{16F6DCCE-697E-4527-9268-D3E541250A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95775" y="793750"/>
            <a:ext cx="294322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7" name="Picture 16" descr="logoEPFL">
            <a:extLst>
              <a:ext uri="{FF2B5EF4-FFF2-40B4-BE49-F238E27FC236}">
                <a16:creationId xmlns:a16="http://schemas.microsoft.com/office/drawing/2014/main" id="{6E557F96-E6E8-4508-8AFB-8D2E3804BC8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8" name="Rectangle 8">
            <a:extLst>
              <a:ext uri="{FF2B5EF4-FFF2-40B4-BE49-F238E27FC236}">
                <a16:creationId xmlns:a16="http://schemas.microsoft.com/office/drawing/2014/main" id="{1528525B-3B70-42CC-8DD5-C042F86B9FDA}"/>
              </a:ext>
            </a:extLst>
          </p:cNvPr>
          <p:cNvSpPr>
            <a:spLocks noChangeArrowheads="1"/>
          </p:cNvSpPr>
          <p:nvPr/>
        </p:nvSpPr>
        <p:spPr bwMode="auto">
          <a:xfrm>
            <a:off x="1219200" y="1447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FontTx/>
              <a:buChar char="•"/>
            </a:pPr>
            <a:r>
              <a:rPr lang="en-US" altLang="en-US" sz="2000"/>
              <a:t>Improvement of rainfall/runoff estimates with field plot</a:t>
            </a:r>
          </a:p>
          <a:p>
            <a:pPr eaLnBrk="1" hangingPunct="1">
              <a:spcBef>
                <a:spcPct val="20000"/>
              </a:spcBef>
              <a:buFontTx/>
              <a:buChar char="•"/>
            </a:pPr>
            <a:r>
              <a:rPr lang="en-US" altLang="en-US" sz="2000"/>
              <a:t>Inverse modeling of tracer breakthrough curve</a:t>
            </a:r>
          </a:p>
          <a:p>
            <a:pPr eaLnBrk="1" hangingPunct="1">
              <a:spcBef>
                <a:spcPct val="20000"/>
              </a:spcBef>
            </a:pPr>
            <a:endParaRPr lang="en-US" altLang="en-US" sz="1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26639"/>
                                        </p:tgtEl>
                                        <p:attrNameLst>
                                          <p:attrName>style.visibility</p:attrName>
                                        </p:attrNameLst>
                                      </p:cBhvr>
                                      <p:to>
                                        <p:strVal val="visible"/>
                                      </p:to>
                                    </p:set>
                                    <p:anim calcmode="lin" valueType="num">
                                      <p:cBhvr additive="base">
                                        <p:cTn id="7" dur="500" fill="hold"/>
                                        <p:tgtEl>
                                          <p:spTgt spid="26639"/>
                                        </p:tgtEl>
                                        <p:attrNameLst>
                                          <p:attrName>ppt_x</p:attrName>
                                        </p:attrNameLst>
                                      </p:cBhvr>
                                      <p:tavLst>
                                        <p:tav tm="0">
                                          <p:val>
                                            <p:strVal val="#ppt_x"/>
                                          </p:val>
                                        </p:tav>
                                        <p:tav tm="100000">
                                          <p:val>
                                            <p:strVal val="#ppt_x"/>
                                          </p:val>
                                        </p:tav>
                                      </p:tavLst>
                                    </p:anim>
                                    <p:anim calcmode="lin" valueType="num">
                                      <p:cBhvr additive="base">
                                        <p:cTn id="8" dur="500" fill="hold"/>
                                        <p:tgtEl>
                                          <p:spTgt spid="2663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634"/>
                                        </p:tgtEl>
                                        <p:attrNameLst>
                                          <p:attrName>style.visibility</p:attrName>
                                        </p:attrNameLst>
                                      </p:cBhvr>
                                      <p:to>
                                        <p:strVal val="visible"/>
                                      </p:to>
                                    </p:set>
                                    <p:anim calcmode="lin" valueType="num">
                                      <p:cBhvr additive="base">
                                        <p:cTn id="11" dur="500" fill="hold"/>
                                        <p:tgtEl>
                                          <p:spTgt spid="26634"/>
                                        </p:tgtEl>
                                        <p:attrNameLst>
                                          <p:attrName>ppt_x</p:attrName>
                                        </p:attrNameLst>
                                      </p:cBhvr>
                                      <p:tavLst>
                                        <p:tav tm="0">
                                          <p:val>
                                            <p:strVal val="#ppt_x"/>
                                          </p:val>
                                        </p:tav>
                                        <p:tav tm="100000">
                                          <p:val>
                                            <p:strVal val="#ppt_x"/>
                                          </p:val>
                                        </p:tav>
                                      </p:tavLst>
                                    </p:anim>
                                    <p:anim calcmode="lin" valueType="num">
                                      <p:cBhvr additive="base">
                                        <p:cTn id="12" dur="500" fill="hold"/>
                                        <p:tgtEl>
                                          <p:spTgt spid="2663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6635"/>
                                        </p:tgtEl>
                                        <p:attrNameLst>
                                          <p:attrName>style.visibility</p:attrName>
                                        </p:attrNameLst>
                                      </p:cBhvr>
                                      <p:to>
                                        <p:strVal val="visible"/>
                                      </p:to>
                                    </p:set>
                                    <p:anim calcmode="lin" valueType="num">
                                      <p:cBhvr additive="base">
                                        <p:cTn id="15" dur="500" fill="hold"/>
                                        <p:tgtEl>
                                          <p:spTgt spid="26635"/>
                                        </p:tgtEl>
                                        <p:attrNameLst>
                                          <p:attrName>ppt_x</p:attrName>
                                        </p:attrNameLst>
                                      </p:cBhvr>
                                      <p:tavLst>
                                        <p:tav tm="0">
                                          <p:val>
                                            <p:strVal val="#ppt_x"/>
                                          </p:val>
                                        </p:tav>
                                        <p:tav tm="100000">
                                          <p:val>
                                            <p:strVal val="#ppt_x"/>
                                          </p:val>
                                        </p:tav>
                                      </p:tavLst>
                                    </p:anim>
                                    <p:anim calcmode="lin" valueType="num">
                                      <p:cBhvr additive="base">
                                        <p:cTn id="16" dur="500" fill="hold"/>
                                        <p:tgtEl>
                                          <p:spTgt spid="2663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6638"/>
                                        </p:tgtEl>
                                        <p:attrNameLst>
                                          <p:attrName>style.visibility</p:attrName>
                                        </p:attrNameLst>
                                      </p:cBhvr>
                                      <p:to>
                                        <p:strVal val="visible"/>
                                      </p:to>
                                    </p:set>
                                    <p:anim calcmode="lin" valueType="num">
                                      <p:cBhvr additive="base">
                                        <p:cTn id="19" dur="500" fill="hold"/>
                                        <p:tgtEl>
                                          <p:spTgt spid="26638"/>
                                        </p:tgtEl>
                                        <p:attrNameLst>
                                          <p:attrName>ppt_x</p:attrName>
                                        </p:attrNameLst>
                                      </p:cBhvr>
                                      <p:tavLst>
                                        <p:tav tm="0">
                                          <p:val>
                                            <p:strVal val="#ppt_x"/>
                                          </p:val>
                                        </p:tav>
                                        <p:tav tm="100000">
                                          <p:val>
                                            <p:strVal val="#ppt_x"/>
                                          </p:val>
                                        </p:tav>
                                      </p:tavLst>
                                    </p:anim>
                                    <p:anim calcmode="lin" valueType="num">
                                      <p:cBhvr additive="base">
                                        <p:cTn id="20" dur="500" fill="hold"/>
                                        <p:tgtEl>
                                          <p:spTgt spid="266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5">
            <a:extLst>
              <a:ext uri="{FF2B5EF4-FFF2-40B4-BE49-F238E27FC236}">
                <a16:creationId xmlns:a16="http://schemas.microsoft.com/office/drawing/2014/main" id="{2582E4E1-674B-45D7-A0ED-6127483BD92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32E9F75-3F0F-4503-876A-4FE87FA80F59}" type="slidenum">
              <a:rPr lang="fr-FR" altLang="en-US" sz="1400"/>
              <a:pPr eaLnBrk="1" hangingPunct="1"/>
              <a:t>43</a:t>
            </a:fld>
            <a:endParaRPr lang="fr-FR" altLang="en-US" sz="1400"/>
          </a:p>
        </p:txBody>
      </p:sp>
      <p:sp>
        <p:nvSpPr>
          <p:cNvPr id="74755" name="Rectangle 3">
            <a:extLst>
              <a:ext uri="{FF2B5EF4-FFF2-40B4-BE49-F238E27FC236}">
                <a16:creationId xmlns:a16="http://schemas.microsoft.com/office/drawing/2014/main" id="{4C96D4C5-D03F-4711-86E3-38C816183F01}"/>
              </a:ext>
            </a:extLst>
          </p:cNvPr>
          <p:cNvSpPr>
            <a:spLocks noGrp="1" noChangeArrowheads="1"/>
          </p:cNvSpPr>
          <p:nvPr>
            <p:ph idx="1"/>
          </p:nvPr>
        </p:nvSpPr>
        <p:spPr>
          <a:xfrm>
            <a:off x="1143000" y="685800"/>
            <a:ext cx="7543800" cy="4876800"/>
          </a:xfrm>
        </p:spPr>
        <p:txBody>
          <a:bodyPr/>
          <a:lstStyle/>
          <a:p>
            <a:pPr algn="ctr" eaLnBrk="1" hangingPunct="1">
              <a:buFontTx/>
              <a:buNone/>
            </a:pPr>
            <a:endParaRPr lang="fr-CH" altLang="en-US">
              <a:ea typeface="ＭＳ Ｐゴシック" panose="020B0600070205080204" pitchFamily="34" charset="-128"/>
            </a:endParaRPr>
          </a:p>
          <a:p>
            <a:pPr algn="ctr" eaLnBrk="1" hangingPunct="1">
              <a:buFontTx/>
              <a:buNone/>
            </a:pPr>
            <a:endParaRPr lang="fr-CH" altLang="en-US">
              <a:ea typeface="ＭＳ Ｐゴシック" panose="020B0600070205080204" pitchFamily="34" charset="-128"/>
            </a:endParaRPr>
          </a:p>
          <a:p>
            <a:pPr algn="ctr" eaLnBrk="1" hangingPunct="1">
              <a:buFontTx/>
              <a:buNone/>
            </a:pPr>
            <a:r>
              <a:rPr lang="fr-CH" altLang="en-US">
                <a:ea typeface="ＭＳ Ｐゴシック" panose="020B0600070205080204" pitchFamily="34" charset="-128"/>
              </a:rPr>
              <a:t>Thank you for your attention !</a:t>
            </a:r>
          </a:p>
          <a:p>
            <a:pPr eaLnBrk="1" hangingPunct="1">
              <a:buFontTx/>
              <a:buNone/>
            </a:pPr>
            <a:endParaRPr lang="fr-CH" altLang="en-US">
              <a:ea typeface="ＭＳ Ｐゴシック" panose="020B0600070205080204" pitchFamily="34" charset="-128"/>
            </a:endParaRPr>
          </a:p>
          <a:p>
            <a:pPr eaLnBrk="1" hangingPunct="1">
              <a:buFontTx/>
              <a:buNone/>
            </a:pPr>
            <a:endParaRPr lang="fr-CH" altLang="en-US">
              <a:ea typeface="ＭＳ Ｐゴシック" panose="020B0600070205080204" pitchFamily="34" charset="-128"/>
            </a:endParaRPr>
          </a:p>
          <a:p>
            <a:pPr eaLnBrk="1" hangingPunct="1">
              <a:buFontTx/>
              <a:buNone/>
            </a:pPr>
            <a:r>
              <a:rPr lang="fr-CH" altLang="en-US">
                <a:ea typeface="ＭＳ Ｐゴシック" panose="020B0600070205080204" pitchFamily="34" charset="-128"/>
              </a:rPr>
              <a:t>  </a:t>
            </a:r>
          </a:p>
          <a:p>
            <a:pPr eaLnBrk="1" hangingPunct="1">
              <a:buFontTx/>
              <a:buNone/>
            </a:pPr>
            <a:r>
              <a:rPr lang="fr-CH" altLang="en-US">
                <a:ea typeface="ＭＳ Ｐゴシック" panose="020B0600070205080204" pitchFamily="34" charset="-128"/>
              </a:rPr>
              <a:t>  Questions ?</a:t>
            </a:r>
            <a:endParaRPr lang="fr-FR" altLang="en-US">
              <a:ea typeface="ＭＳ Ｐゴシック" panose="020B0600070205080204" pitchFamily="34" charset="-128"/>
            </a:endParaRPr>
          </a:p>
        </p:txBody>
      </p:sp>
      <p:grpSp>
        <p:nvGrpSpPr>
          <p:cNvPr id="74756" name="Group 4">
            <a:extLst>
              <a:ext uri="{FF2B5EF4-FFF2-40B4-BE49-F238E27FC236}">
                <a16:creationId xmlns:a16="http://schemas.microsoft.com/office/drawing/2014/main" id="{3BFEC36A-15BC-4881-937A-C46D877AA397}"/>
              </a:ext>
            </a:extLst>
          </p:cNvPr>
          <p:cNvGrpSpPr>
            <a:grpSpLocks/>
          </p:cNvGrpSpPr>
          <p:nvPr/>
        </p:nvGrpSpPr>
        <p:grpSpPr bwMode="auto">
          <a:xfrm>
            <a:off x="0" y="0"/>
            <a:ext cx="1143000" cy="6858000"/>
            <a:chOff x="0" y="0"/>
            <a:chExt cx="720" cy="4320"/>
          </a:xfrm>
        </p:grpSpPr>
        <p:pic>
          <p:nvPicPr>
            <p:cNvPr id="74759" name="Picture 5" descr="CostaRica270509 006">
              <a:extLst>
                <a:ext uri="{FF2B5EF4-FFF2-40B4-BE49-F238E27FC236}">
                  <a16:creationId xmlns:a16="http://schemas.microsoft.com/office/drawing/2014/main" id="{E4F36261-B55E-4206-BDB7-16BFC69312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392" r="30392"/>
            <a:stretch>
              <a:fillRect/>
            </a:stretch>
          </p:blipFill>
          <p:spPr bwMode="auto">
            <a:xfrm>
              <a:off x="0" y="0"/>
              <a:ext cx="72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0" name="Picture 7" descr="UFlogo">
              <a:extLst>
                <a:ext uri="{FF2B5EF4-FFF2-40B4-BE49-F238E27FC236}">
                  <a16:creationId xmlns:a16="http://schemas.microsoft.com/office/drawing/2014/main" id="{9A16E694-9BCC-4188-B51F-AF1F1499BF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4098"/>
              <a:ext cx="624"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4757" name="Picture 7" descr="BlueJeans">
            <a:extLst>
              <a:ext uri="{FF2B5EF4-FFF2-40B4-BE49-F238E27FC236}">
                <a16:creationId xmlns:a16="http://schemas.microsoft.com/office/drawing/2014/main" id="{5BBD9A14-EB9D-44BE-A327-106D8E65E5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971800"/>
            <a:ext cx="3962400" cy="337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8" name="Picture 8" descr="logoEPFL">
            <a:extLst>
              <a:ext uri="{FF2B5EF4-FFF2-40B4-BE49-F238E27FC236}">
                <a16:creationId xmlns:a16="http://schemas.microsoft.com/office/drawing/2014/main" id="{22DEA385-2CCA-401F-A394-35BD2EEB95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6056313"/>
            <a:ext cx="76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Daytona">
  <a:themeElements>
    <a:clrScheme name="Dayton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ayton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ayton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yton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yton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yton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yton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yton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yton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yton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yton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yton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yton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yton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Daytona</Template>
  <TotalTime>3694</TotalTime>
  <Words>2302</Words>
  <Application>Microsoft Office PowerPoint</Application>
  <PresentationFormat>On-screen Show (4:3)</PresentationFormat>
  <Paragraphs>424</Paragraphs>
  <Slides>43</Slides>
  <Notes>12</Notes>
  <HiddenSlides>0</HiddenSlides>
  <MMClips>2</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9" baseType="lpstr">
      <vt:lpstr>Arial</vt:lpstr>
      <vt:lpstr>ＭＳ Ｐゴシック</vt:lpstr>
      <vt:lpstr>Wingdings</vt:lpstr>
      <vt:lpstr>Times New Roman</vt:lpstr>
      <vt:lpstr>Daytona</vt:lpstr>
      <vt:lpstr>Microsoft Office Excel Chart</vt:lpstr>
      <vt:lpstr>Water Balance, Seasonal Hydroperiod Variation and Time of Residence of a Small Natural Freshwater Wetlands in the Humid Tropics in Costa Rica</vt:lpstr>
      <vt:lpstr>PowerPoint Presentation</vt:lpstr>
      <vt:lpstr>Outline</vt:lpstr>
      <vt:lpstr>PowerPoint Presentation</vt:lpstr>
      <vt:lpstr>Why this wetland ?</vt:lpstr>
      <vt:lpstr>1.1 Objectives of the study</vt:lpstr>
      <vt:lpstr>1.2 Material and Methods</vt:lpstr>
      <vt:lpstr>1.2.1 Instrument location in the wetland</vt:lpstr>
      <vt:lpstr>Water stage recorder</vt:lpstr>
      <vt:lpstr>PowerPoint Presentation</vt:lpstr>
      <vt:lpstr>PowerPoint Presentation</vt:lpstr>
      <vt:lpstr>PowerPoint Presentation</vt:lpstr>
      <vt:lpstr>1.2.2 Water budget</vt:lpstr>
      <vt:lpstr>PowerPoint Presentation</vt:lpstr>
      <vt:lpstr>1.2.3 Topographical survey </vt:lpstr>
      <vt:lpstr>1.2.4 Model of daily volume and area </vt:lpstr>
      <vt:lpstr>1.3 Results</vt:lpstr>
      <vt:lpstr>1.3.1 Dataset of the field instrumentation</vt:lpstr>
      <vt:lpstr>1.3.1 Dataset of the field instrumentation</vt:lpstr>
      <vt:lpstr>1.3.2 Water budget</vt:lpstr>
      <vt:lpstr>1.3.3 Daily volume and area (1/5)</vt:lpstr>
      <vt:lpstr>1.3.3 Comparison of volumes (2/5)</vt:lpstr>
      <vt:lpstr>1.3.3 Daily volume and area (3/5)</vt:lpstr>
      <vt:lpstr>1.3.3 Flooding variation (4/5)</vt:lpstr>
      <vt:lpstr>1.3.3 Water depth variation (5/5)</vt:lpstr>
      <vt:lpstr>1.3.4 Water quality information</vt:lpstr>
      <vt:lpstr>1.3.4 Water quality information</vt:lpstr>
      <vt:lpstr>PowerPoint Presentation</vt:lpstr>
      <vt:lpstr>Part 2: Multi-Tracer Field Study</vt:lpstr>
      <vt:lpstr>PowerPoint Presentation</vt:lpstr>
      <vt:lpstr>2.2 Material and Methods</vt:lpstr>
      <vt:lpstr>PowerPoint Presentation</vt:lpstr>
      <vt:lpstr>PowerPoint Presentation</vt:lpstr>
      <vt:lpstr>PowerPoint Presentation</vt:lpstr>
      <vt:lpstr>2.3 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manon</dc:creator>
  <cp:lastModifiedBy>Reddig,David A</cp:lastModifiedBy>
  <cp:revision>120</cp:revision>
  <dcterms:created xsi:type="dcterms:W3CDTF">2009-09-16T11:09:02Z</dcterms:created>
  <dcterms:modified xsi:type="dcterms:W3CDTF">2020-07-31T19:45:47Z</dcterms:modified>
</cp:coreProperties>
</file>